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7"/>
  </p:notesMasterIdLst>
  <p:sldIdLst>
    <p:sldId id="256" r:id="rId2"/>
    <p:sldId id="257" r:id="rId3"/>
    <p:sldId id="338" r:id="rId4"/>
    <p:sldId id="342" r:id="rId5"/>
    <p:sldId id="341" r:id="rId6"/>
    <p:sldId id="339" r:id="rId7"/>
    <p:sldId id="340" r:id="rId8"/>
    <p:sldId id="316" r:id="rId9"/>
    <p:sldId id="331" r:id="rId10"/>
    <p:sldId id="332" r:id="rId11"/>
    <p:sldId id="326" r:id="rId12"/>
    <p:sldId id="327" r:id="rId13"/>
    <p:sldId id="328" r:id="rId14"/>
    <p:sldId id="280" r:id="rId15"/>
    <p:sldId id="337" r:id="rId16"/>
    <p:sldId id="310" r:id="rId17"/>
    <p:sldId id="336" r:id="rId18"/>
    <p:sldId id="333" r:id="rId19"/>
    <p:sldId id="287" r:id="rId20"/>
    <p:sldId id="312" r:id="rId21"/>
    <p:sldId id="306" r:id="rId22"/>
    <p:sldId id="308" r:id="rId23"/>
    <p:sldId id="343" r:id="rId24"/>
    <p:sldId id="295" r:id="rId25"/>
    <p:sldId id="29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401DA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>
        <p:scale>
          <a:sx n="70" d="100"/>
          <a:sy n="70" d="100"/>
        </p:scale>
        <p:origin x="-8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jpeg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26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6DE4C-7083-487F-BE75-568A5477FB02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C3F53-2777-4A40-8182-8F4ABC5D7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3F53-2777-4A40-8182-8F4ABC5D7BB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3F53-2777-4A40-8182-8F4ABC5D7BB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BF0B-F90C-42DF-9388-A841A9A6F3F1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7EE8-CC75-4C4E-8A71-11C6C212F4C3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B660-EEE9-4462-8D6B-DA6F0798FE25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F6CA-712B-4D94-A2A2-42297C9F27E6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4842-E362-467F-B8F2-2E3D05AB49EA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D4BA-C379-457B-8449-610579A7A346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CE65-8350-478E-B177-7F6BB185C75E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A875-E786-473D-9AA4-7B5768B746DD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28DA-6AE4-4D8E-B024-F138A7364240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6A84-6FBE-4928-AB2B-5C3664E464EB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8EBD-23A0-4BB3-A32D-0E8E56F3859B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60463-00D9-4662-B153-489D5ECF49FC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1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621808"/>
            <a:ext cx="9144000" cy="149579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 smtClean="0">
                <a:solidFill>
                  <a:schemeClr val="tx1"/>
                </a:solidFill>
              </a:rPr>
              <a:t>Optical Bistability in </a:t>
            </a:r>
            <a:r>
              <a:rPr lang="en-US" sz="3800" b="1" dirty="0" smtClean="0">
                <a:solidFill>
                  <a:schemeClr val="tx1"/>
                </a:solidFill>
              </a:rPr>
              <a:t>a five-level cascade EIT </a:t>
            </a:r>
            <a:r>
              <a:rPr lang="en-US" sz="3800" b="1" dirty="0" smtClean="0">
                <a:solidFill>
                  <a:schemeClr val="tx1"/>
                </a:solidFill>
              </a:rPr>
              <a:t>medium: an analytical approach</a:t>
            </a:r>
            <a:endParaRPr lang="en-US" sz="3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4929426"/>
            <a:ext cx="7620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 smtClean="0"/>
              <a:t>Speaker: Nguyen </a:t>
            </a:r>
            <a:r>
              <a:rPr lang="en-US" sz="2500" b="1" dirty="0" err="1" smtClean="0"/>
              <a:t>Huy</a:t>
            </a:r>
            <a:r>
              <a:rPr lang="en-US" sz="2500" b="1" dirty="0" smtClean="0"/>
              <a:t> Bang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500" i="1" dirty="0" smtClean="0"/>
              <a:t>Vinh </a:t>
            </a:r>
            <a:r>
              <a:rPr lang="nl-NL" sz="2500" i="1" dirty="0" smtClean="0"/>
              <a:t>University, 182 Le Duan street, Vinh City, Vietnam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62100" y="1510352"/>
            <a:ext cx="5998464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0" y="6457939"/>
            <a:ext cx="9144000" cy="400110"/>
            <a:chOff x="0" y="6457939"/>
            <a:chExt cx="9144000" cy="400110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6457939"/>
              <a:ext cx="9144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err="1" smtClean="0">
                  <a:solidFill>
                    <a:srgbClr val="401DA3"/>
                  </a:solidFill>
                  <a:latin typeface="Times New Roman" pitchFamily="18" charset="0"/>
                  <a:cs typeface="Times New Roman" pitchFamily="18" charset="0"/>
                </a:rPr>
                <a:t>Vinh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401DA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20 March/2016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01DA3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4000" y="6475412"/>
              <a:ext cx="5943600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48" y="-76200"/>
            <a:ext cx="9144000" cy="158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3" y="6093416"/>
            <a:ext cx="777283" cy="75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096904"/>
            <a:ext cx="8915400" cy="155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own Arrow 38"/>
          <p:cNvSpPr/>
          <p:nvPr/>
        </p:nvSpPr>
        <p:spPr>
          <a:xfrm>
            <a:off x="4287837" y="18288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45" name="Object 17"/>
          <p:cNvGraphicFramePr>
            <a:graphicFrameLocks noChangeAspect="1"/>
          </p:cNvGraphicFramePr>
          <p:nvPr/>
        </p:nvGraphicFramePr>
        <p:xfrm>
          <a:off x="1368425" y="914400"/>
          <a:ext cx="6351588" cy="873125"/>
        </p:xfrm>
        <a:graphic>
          <a:graphicData uri="http://schemas.openxmlformats.org/presentationml/2006/ole">
            <p:oleObj spid="_x0000_s90115" name="Equation" r:id="rId3" imgW="4991040" imgH="685800" progId="Equation.DSMT4">
              <p:embed/>
            </p:oleObj>
          </a:graphicData>
        </a:graphic>
      </p:graphicFrame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54" name="Object 26"/>
          <p:cNvGraphicFramePr>
            <a:graphicFrameLocks noChangeAspect="1"/>
          </p:cNvGraphicFramePr>
          <p:nvPr/>
        </p:nvGraphicFramePr>
        <p:xfrm>
          <a:off x="1925637" y="3352800"/>
          <a:ext cx="2729204" cy="619125"/>
        </p:xfrm>
        <a:graphic>
          <a:graphicData uri="http://schemas.openxmlformats.org/presentationml/2006/ole">
            <p:oleObj spid="_x0000_s90116" name="Equation" r:id="rId4" imgW="2057400" imgH="469900" progId="Equation.DSMT4">
              <p:embed/>
            </p:oleObj>
          </a:graphicData>
        </a:graphic>
      </p:graphicFrame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56" name="Object 28"/>
          <p:cNvGraphicFramePr>
            <a:graphicFrameLocks noChangeAspect="1"/>
          </p:cNvGraphicFramePr>
          <p:nvPr/>
        </p:nvGraphicFramePr>
        <p:xfrm>
          <a:off x="4745037" y="3414028"/>
          <a:ext cx="2667000" cy="619351"/>
        </p:xfrm>
        <a:graphic>
          <a:graphicData uri="http://schemas.openxmlformats.org/presentationml/2006/ole">
            <p:oleObj spid="_x0000_s90117" name="Equation" r:id="rId5" imgW="2006600" imgH="469900" progId="Equation.DSMT4">
              <p:embed/>
            </p:oleObj>
          </a:graphicData>
        </a:graphic>
      </p:graphicFrame>
      <p:sp>
        <p:nvSpPr>
          <p:cNvPr id="37" name="Down Arrow 36"/>
          <p:cNvSpPr/>
          <p:nvPr/>
        </p:nvSpPr>
        <p:spPr>
          <a:xfrm>
            <a:off x="3144837" y="2846696"/>
            <a:ext cx="533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5735637" y="2868304"/>
            <a:ext cx="533400" cy="484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29"/>
          <p:cNvGraphicFramePr>
            <a:graphicFrameLocks noChangeAspect="1"/>
          </p:cNvGraphicFramePr>
          <p:nvPr/>
        </p:nvGraphicFramePr>
        <p:xfrm>
          <a:off x="739775" y="3962400"/>
          <a:ext cx="2624138" cy="700387"/>
        </p:xfrm>
        <a:graphic>
          <a:graphicData uri="http://schemas.openxmlformats.org/presentationml/2006/ole">
            <p:oleObj spid="_x0000_s90118" name="Equation" r:id="rId6" imgW="1536033" imgH="406224" progId="Equation.DSMT4">
              <p:embed/>
            </p:oleObj>
          </a:graphicData>
        </a:graphic>
      </p:graphicFrame>
      <p:graphicFrame>
        <p:nvGraphicFramePr>
          <p:cNvPr id="22558" name="Object 30"/>
          <p:cNvGraphicFramePr>
            <a:graphicFrameLocks noChangeAspect="1"/>
          </p:cNvGraphicFramePr>
          <p:nvPr/>
        </p:nvGraphicFramePr>
        <p:xfrm>
          <a:off x="4244975" y="4153200"/>
          <a:ext cx="4289425" cy="661987"/>
        </p:xfrm>
        <a:graphic>
          <a:graphicData uri="http://schemas.openxmlformats.org/presentationml/2006/ole">
            <p:oleObj spid="_x0000_s90119" name="Equation" r:id="rId7" imgW="2717800" imgH="419100" progId="Equation.DSMT4">
              <p:embed/>
            </p:oleObj>
          </a:graphicData>
        </a:graphic>
      </p:graphicFrame>
      <p:graphicFrame>
        <p:nvGraphicFramePr>
          <p:cNvPr id="22559" name="Object 31"/>
          <p:cNvGraphicFramePr>
            <a:graphicFrameLocks noChangeAspect="1"/>
          </p:cNvGraphicFramePr>
          <p:nvPr/>
        </p:nvGraphicFramePr>
        <p:xfrm>
          <a:off x="663575" y="4617049"/>
          <a:ext cx="3175000" cy="711200"/>
        </p:xfrm>
        <a:graphic>
          <a:graphicData uri="http://schemas.openxmlformats.org/presentationml/2006/ole">
            <p:oleObj spid="_x0000_s90120" name="Equation" r:id="rId8" imgW="1917700" imgH="431800" progId="Equation.DSMT4">
              <p:embed/>
            </p:oleObj>
          </a:graphicData>
        </a:graphic>
      </p:graphicFrame>
      <p:graphicFrame>
        <p:nvGraphicFramePr>
          <p:cNvPr id="22560" name="Object 32"/>
          <p:cNvGraphicFramePr>
            <a:graphicFrameLocks noChangeAspect="1"/>
          </p:cNvGraphicFramePr>
          <p:nvPr/>
        </p:nvGraphicFramePr>
        <p:xfrm>
          <a:off x="4778375" y="4851700"/>
          <a:ext cx="3657600" cy="725487"/>
        </p:xfrm>
        <a:graphic>
          <a:graphicData uri="http://schemas.openxmlformats.org/presentationml/2006/ole">
            <p:oleObj spid="_x0000_s90121" name="Equation" r:id="rId9" imgW="2159000" imgH="431800" progId="Equation.DSMT4">
              <p:embed/>
            </p:oleObj>
          </a:graphicData>
        </a:graphic>
      </p:graphicFrame>
      <p:graphicFrame>
        <p:nvGraphicFramePr>
          <p:cNvPr id="22561" name="Object 33"/>
          <p:cNvGraphicFramePr>
            <a:graphicFrameLocks noChangeAspect="1"/>
          </p:cNvGraphicFramePr>
          <p:nvPr/>
        </p:nvGraphicFramePr>
        <p:xfrm>
          <a:off x="739775" y="5434612"/>
          <a:ext cx="3522663" cy="701675"/>
        </p:xfrm>
        <a:graphic>
          <a:graphicData uri="http://schemas.openxmlformats.org/presentationml/2006/ole">
            <p:oleObj spid="_x0000_s90122" name="Equation" r:id="rId10" imgW="2171700" imgH="431800" progId="Equation.DSMT4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4800600" y="569589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</a:pP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(relative transition strengths )</a:t>
            </a:r>
          </a:p>
        </p:txBody>
      </p:sp>
      <p:graphicFrame>
        <p:nvGraphicFramePr>
          <p:cNvPr id="22569" name="Object 41"/>
          <p:cNvGraphicFramePr>
            <a:graphicFrameLocks noChangeAspect="1"/>
          </p:cNvGraphicFramePr>
          <p:nvPr/>
        </p:nvGraphicFramePr>
        <p:xfrm>
          <a:off x="2308225" y="2235201"/>
          <a:ext cx="4565650" cy="609600"/>
        </p:xfrm>
        <a:graphic>
          <a:graphicData uri="http://schemas.openxmlformats.org/presentationml/2006/ole">
            <p:oleObj spid="_x0000_s90123" name="Equation" r:id="rId11" imgW="3492360" imgH="469800" progId="Equation.DSMT4">
              <p:embed/>
            </p:oleObj>
          </a:graphicData>
        </a:graphic>
      </p:graphicFrame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6432103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dirty="0" err="1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Optik</a:t>
            </a:r>
            <a:r>
              <a:rPr lang="en-US" sz="22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125(2014) 3666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401DA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6489700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914400" y="76200"/>
            <a:ext cx="7426748" cy="609600"/>
            <a:chOff x="825447" y="-101600"/>
            <a:chExt cx="7426324" cy="609600"/>
          </a:xfrm>
        </p:grpSpPr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1054034" y="431800"/>
              <a:ext cx="7086195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825447" y="-101600"/>
              <a:ext cx="74263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8A0000"/>
                  </a:solidFill>
                  <a:effectLst/>
                  <a:latin typeface="Times New Roman" pitchFamily="18" charset="0"/>
                  <a:cs typeface="Arial" pitchFamily="34" charset="0"/>
                </a:rPr>
                <a:t>2. Five-level cascade EIT system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7" grpId="0" animBg="1"/>
      <p:bldP spid="40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54" name="Object 26"/>
          <p:cNvGraphicFramePr>
            <a:graphicFrameLocks noChangeAspect="1"/>
          </p:cNvGraphicFramePr>
          <p:nvPr/>
        </p:nvGraphicFramePr>
        <p:xfrm>
          <a:off x="1461796" y="904875"/>
          <a:ext cx="2729204" cy="619125"/>
        </p:xfrm>
        <a:graphic>
          <a:graphicData uri="http://schemas.openxmlformats.org/presentationml/2006/ole">
            <p:oleObj spid="_x0000_s83972" name="Equation" r:id="rId3" imgW="2057400" imgH="469900" progId="Equation.DSMT4">
              <p:embed/>
            </p:oleObj>
          </a:graphicData>
        </a:graphic>
      </p:graphicFrame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56" name="Object 28"/>
          <p:cNvGraphicFramePr>
            <a:graphicFrameLocks noChangeAspect="1"/>
          </p:cNvGraphicFramePr>
          <p:nvPr/>
        </p:nvGraphicFramePr>
        <p:xfrm>
          <a:off x="5105400" y="895124"/>
          <a:ext cx="2667000" cy="619351"/>
        </p:xfrm>
        <a:graphic>
          <a:graphicData uri="http://schemas.openxmlformats.org/presentationml/2006/ole">
            <p:oleObj spid="_x0000_s83973" name="Equation" r:id="rId4" imgW="2006600" imgH="469900" progId="Equation.DSMT4">
              <p:embed/>
            </p:oleObj>
          </a:graphicData>
        </a:graphic>
      </p:graphicFrame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6432103"/>
            <a:ext cx="9144000" cy="430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dirty="0" err="1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Optik</a:t>
            </a:r>
            <a:r>
              <a:rPr lang="en-US" sz="22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125(2014) 3666-3669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401DA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8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110" y="1717344"/>
            <a:ext cx="8685290" cy="457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914400" y="76200"/>
            <a:ext cx="7426748" cy="609600"/>
            <a:chOff x="825447" y="-101600"/>
            <a:chExt cx="7426324" cy="609600"/>
          </a:xfrm>
        </p:grpSpPr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054034" y="431800"/>
              <a:ext cx="7086195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825447" y="-101600"/>
              <a:ext cx="74263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8A0000"/>
                  </a:solidFill>
                  <a:effectLst/>
                  <a:latin typeface="Times New Roman" pitchFamily="18" charset="0"/>
                  <a:cs typeface="Arial" pitchFamily="34" charset="0"/>
                </a:rPr>
                <a:t>2. Five-level cascade EIT system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54" name="Object 26"/>
          <p:cNvGraphicFramePr>
            <a:graphicFrameLocks noChangeAspect="1"/>
          </p:cNvGraphicFramePr>
          <p:nvPr/>
        </p:nvGraphicFramePr>
        <p:xfrm>
          <a:off x="1461796" y="838200"/>
          <a:ext cx="2729204" cy="619125"/>
        </p:xfrm>
        <a:graphic>
          <a:graphicData uri="http://schemas.openxmlformats.org/presentationml/2006/ole">
            <p:oleObj spid="_x0000_s84994" name="Equation" r:id="rId3" imgW="2057400" imgH="469900" progId="Equation.DSMT4">
              <p:embed/>
            </p:oleObj>
          </a:graphicData>
        </a:graphic>
      </p:graphicFrame>
      <p:graphicFrame>
        <p:nvGraphicFramePr>
          <p:cNvPr id="22556" name="Object 28"/>
          <p:cNvGraphicFramePr>
            <a:graphicFrameLocks noChangeAspect="1"/>
          </p:cNvGraphicFramePr>
          <p:nvPr/>
        </p:nvGraphicFramePr>
        <p:xfrm>
          <a:off x="5105400" y="828449"/>
          <a:ext cx="2667000" cy="619351"/>
        </p:xfrm>
        <a:graphic>
          <a:graphicData uri="http://schemas.openxmlformats.org/presentationml/2006/ole">
            <p:oleObj spid="_x0000_s84995" name="Equation" r:id="rId4" imgW="2006600" imgH="469900" progId="Equation.DSMT4">
              <p:embed/>
            </p:oleObj>
          </a:graphicData>
        </a:graphic>
      </p:graphicFrame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6432103"/>
            <a:ext cx="9144000" cy="430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dirty="0" err="1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Optik</a:t>
            </a:r>
            <a:r>
              <a:rPr lang="en-US" sz="22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125(2014) 3666-3669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401DA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62099"/>
            <a:ext cx="8382000" cy="457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914400" y="76200"/>
            <a:ext cx="7426748" cy="609600"/>
            <a:chOff x="825447" y="-101600"/>
            <a:chExt cx="7426324" cy="609600"/>
          </a:xfrm>
        </p:grpSpPr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1054034" y="431800"/>
              <a:ext cx="7086195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825447" y="-101600"/>
              <a:ext cx="74263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8A0000"/>
                  </a:solidFill>
                  <a:effectLst/>
                  <a:latin typeface="Times New Roman" pitchFamily="18" charset="0"/>
                  <a:cs typeface="Arial" pitchFamily="34" charset="0"/>
                </a:rPr>
                <a:t>2. Five-level cascade EIT system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6432103"/>
            <a:ext cx="9144000" cy="430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Optik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125(2014) 3666;</a:t>
            </a: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Noncryst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Solid.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355 (2009) 1295 </a:t>
            </a:r>
            <a:endParaRPr kumimoji="0" lang="en-US" sz="2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663" y="742664"/>
            <a:ext cx="6891337" cy="557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914400" y="76200"/>
            <a:ext cx="7426748" cy="609600"/>
            <a:chOff x="825447" y="-101600"/>
            <a:chExt cx="7426324" cy="609600"/>
          </a:xfrm>
        </p:grpSpPr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1054034" y="431800"/>
              <a:ext cx="7086195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825447" y="-101600"/>
              <a:ext cx="74263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8A0000"/>
                  </a:solidFill>
                  <a:effectLst/>
                  <a:latin typeface="Times New Roman" pitchFamily="18" charset="0"/>
                  <a:cs typeface="Arial" pitchFamily="34" charset="0"/>
                </a:rPr>
                <a:t>2. Five-level cascade EIT system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sz="1600" b="1" dirty="0" err="1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Opt.Soc.Am</a:t>
            </a:r>
            <a:r>
              <a:rPr lang="en-US" sz="16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. B/Vol.31.No.6 (2014) 1330</a:t>
            </a:r>
            <a:endParaRPr lang="en-US" sz="1600" b="1" dirty="0">
              <a:solidFill>
                <a:srgbClr val="401D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95400"/>
            <a:ext cx="4743450" cy="108752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6425" y="3657600"/>
            <a:ext cx="4371975" cy="27261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057" y="2743200"/>
            <a:ext cx="2913743" cy="7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667000"/>
            <a:ext cx="4814887" cy="80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6553200" y="4419600"/>
            <a:ext cx="2286000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Effective coupling</a:t>
            </a:r>
          </a:p>
          <a:p>
            <a:pPr marL="342900" indent="-342900">
              <a:buClr>
                <a:srgbClr val="FF0000"/>
              </a:buClr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parameters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05600" y="1676400"/>
            <a:ext cx="22098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Kerr coefficient</a:t>
            </a:r>
            <a:endParaRPr lang="en-US" b="1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1143000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8192" y="50800"/>
            <a:ext cx="8991600" cy="558800"/>
            <a:chOff x="18192" y="50800"/>
            <a:chExt cx="8991600" cy="558800"/>
          </a:xfrm>
        </p:grpSpPr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1008792" y="533400"/>
              <a:ext cx="7086600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18192" y="50800"/>
              <a:ext cx="8991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atin typeface="Times New Roman" pitchFamily="18" charset="0"/>
                  <a:cs typeface="Arial" pitchFamily="34" charset="0"/>
                </a:rPr>
                <a:t>3. EIT enhanced Kerr nonlinearity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200" y="685800"/>
            <a:ext cx="8991600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Third-order perturbation </a:t>
            </a:r>
            <a:r>
              <a:rPr lang="el-GR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χ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(3)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6462404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505798"/>
            <a:ext cx="91440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D.X.Khoa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 al.,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Physica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Scripta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90 (2015) 045502;</a:t>
            </a:r>
            <a:r>
              <a:rPr lang="en-US" sz="1600" b="1" dirty="0" smtClean="0">
                <a:solidFill>
                  <a:schemeClr val="tx1"/>
                </a:solidFill>
              </a:rPr>
              <a:t> H. Wang et al., </a:t>
            </a:r>
            <a:r>
              <a:rPr lang="en-US" sz="1600" b="1" dirty="0" err="1" smtClean="0">
                <a:solidFill>
                  <a:schemeClr val="tx1"/>
                </a:solidFill>
              </a:rPr>
              <a:t>Phys.Rev.Lett</a:t>
            </a:r>
            <a:r>
              <a:rPr lang="en-US" sz="1600" b="1" dirty="0" smtClean="0">
                <a:solidFill>
                  <a:schemeClr val="tx1"/>
                </a:solidFill>
              </a:rPr>
              <a:t>. 87(2001)073601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6462404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09599"/>
            <a:ext cx="4038600" cy="284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495675"/>
            <a:ext cx="4114800" cy="291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6781800" y="914400"/>
            <a:ext cx="1905000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With EIT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34200" y="1702713"/>
            <a:ext cx="2209800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Without EIT</a:t>
            </a:r>
          </a:p>
        </p:txBody>
      </p:sp>
      <p:cxnSp>
        <p:nvCxnSpPr>
          <p:cNvPr id="36" name="Straight Arrow Connector 35"/>
          <p:cNvCxnSpPr>
            <a:stCxn id="34" idx="1"/>
          </p:cNvCxnSpPr>
          <p:nvPr/>
        </p:nvCxnSpPr>
        <p:spPr>
          <a:xfrm rot="10800000">
            <a:off x="5562600" y="1447805"/>
            <a:ext cx="1371600" cy="470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5943600" y="914400"/>
            <a:ext cx="914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8192" y="50800"/>
            <a:ext cx="8991600" cy="558800"/>
            <a:chOff x="18192" y="50800"/>
            <a:chExt cx="8991600" cy="558800"/>
          </a:xfrm>
        </p:grpSpPr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1008792" y="533400"/>
              <a:ext cx="7086600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18192" y="50800"/>
              <a:ext cx="8991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atin typeface="Times New Roman" pitchFamily="18" charset="0"/>
                  <a:cs typeface="Arial" pitchFamily="34" charset="0"/>
                </a:rPr>
                <a:t>3. EIT enhanced Kerr nonlinearity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Dinh Xuan Khoa</a:t>
            </a:r>
            <a:r>
              <a:rPr lang="en-US" sz="1600" b="1" i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 et al</a:t>
            </a:r>
            <a:r>
              <a:rPr lang="vi-VN" sz="16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 J. </a:t>
            </a:r>
            <a:r>
              <a:rPr lang="en-US" sz="1600" b="1" dirty="0" err="1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Opt.Soc.Am</a:t>
            </a:r>
            <a:r>
              <a:rPr lang="en-US" sz="16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. B/Vol.31.No.6 (2014) 1330</a:t>
            </a:r>
            <a:endParaRPr lang="en-US" sz="1600" b="1" dirty="0">
              <a:solidFill>
                <a:srgbClr val="401D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64BCC42-421A-4A34-AC16-C00E77D69DF4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6462404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896438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143000" y="990600"/>
            <a:ext cx="449580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can be controlled!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8192" y="50800"/>
            <a:ext cx="8991600" cy="558800"/>
            <a:chOff x="18192" y="50800"/>
            <a:chExt cx="8991600" cy="558800"/>
          </a:xfrm>
        </p:grpSpPr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1008792" y="533400"/>
              <a:ext cx="7086600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 Box 28"/>
            <p:cNvSpPr txBox="1">
              <a:spLocks noChangeArrowheads="1"/>
            </p:cNvSpPr>
            <p:nvPr/>
          </p:nvSpPr>
          <p:spPr bwMode="auto">
            <a:xfrm>
              <a:off x="18192" y="50800"/>
              <a:ext cx="8991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atin typeface="Times New Roman" pitchFamily="18" charset="0"/>
                  <a:cs typeface="Arial" pitchFamily="34" charset="0"/>
                </a:rPr>
                <a:t>3. EIT enhanced Kerr nonlinearity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1948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Dinh Xuan Khoa</a:t>
            </a:r>
            <a:r>
              <a:rPr lang="en-US" sz="1600" b="1" i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 et al</a:t>
            </a:r>
            <a:r>
              <a:rPr lang="vi-VN" sz="16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 J. </a:t>
            </a:r>
            <a:r>
              <a:rPr lang="en-US" sz="1600" b="1" dirty="0" err="1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Opt.Soc.Am</a:t>
            </a:r>
            <a:r>
              <a:rPr lang="en-US" sz="16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. B/Vol.31.No.6 (2014) 1330</a:t>
            </a:r>
            <a:endParaRPr lang="en-US" sz="1600" b="1" dirty="0">
              <a:solidFill>
                <a:srgbClr val="401D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64BCC42-421A-4A34-AC16-C00E77D69DF4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6462404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8192" y="50800"/>
            <a:ext cx="8991600" cy="558800"/>
            <a:chOff x="18192" y="50800"/>
            <a:chExt cx="8991600" cy="558800"/>
          </a:xfrm>
        </p:grpSpPr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1008792" y="533400"/>
              <a:ext cx="7086600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18192" y="50800"/>
              <a:ext cx="8991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atin typeface="Times New Roman" pitchFamily="18" charset="0"/>
                  <a:cs typeface="Arial" pitchFamily="34" charset="0"/>
                </a:rPr>
                <a:t>3. EIT enhanced Kerr nonlinearity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3779" y="1219200"/>
            <a:ext cx="542624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1"/>
          <p:cNvGrpSpPr/>
          <p:nvPr/>
        </p:nvGrpSpPr>
        <p:grpSpPr>
          <a:xfrm>
            <a:off x="1752600" y="5530728"/>
            <a:ext cx="4495800" cy="946272"/>
            <a:chOff x="1752600" y="5257800"/>
            <a:chExt cx="4495800" cy="946272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5257800"/>
              <a:ext cx="2743200" cy="89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8200" y="5257800"/>
              <a:ext cx="1600200" cy="946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1143000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192" y="50800"/>
            <a:ext cx="8991600" cy="558800"/>
            <a:chOff x="18192" y="50800"/>
            <a:chExt cx="8991600" cy="558800"/>
          </a:xfrm>
        </p:grpSpPr>
        <p:sp>
          <p:nvSpPr>
            <p:cNvPr id="32" name="Rectangle 19"/>
            <p:cNvSpPr>
              <a:spLocks noChangeArrowheads="1"/>
            </p:cNvSpPr>
            <p:nvPr/>
          </p:nvSpPr>
          <p:spPr bwMode="auto">
            <a:xfrm>
              <a:off x="1008792" y="533400"/>
              <a:ext cx="7086600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18192" y="50800"/>
              <a:ext cx="8991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solidFill>
                    <a:srgbClr val="8A0000"/>
                  </a:solidFill>
                  <a:latin typeface="Times New Roman" pitchFamily="18" charset="0"/>
                  <a:cs typeface="Arial" pitchFamily="34" charset="0"/>
                </a:rPr>
                <a:t>4. Optical bistability (OB) in a five-level EIT medium</a:t>
              </a:r>
              <a:endPara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105400" y="1778913"/>
            <a:ext cx="99060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4572000" y="1137312"/>
            <a:ext cx="2008496" cy="183448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28600" y="685800"/>
            <a:ext cx="2237096" cy="3581400"/>
            <a:chOff x="228600" y="685800"/>
            <a:chExt cx="2237096" cy="3581400"/>
          </a:xfrm>
        </p:grpSpPr>
        <p:pic>
          <p:nvPicPr>
            <p:cNvPr id="21516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7712" y="1017896"/>
              <a:ext cx="151218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" name="Oval 37"/>
            <p:cNvSpPr/>
            <p:nvPr/>
          </p:nvSpPr>
          <p:spPr>
            <a:xfrm>
              <a:off x="228600" y="685800"/>
              <a:ext cx="2237096" cy="35814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Curved Up Arrow 39"/>
          <p:cNvSpPr/>
          <p:nvPr/>
        </p:nvSpPr>
        <p:spPr>
          <a:xfrm rot="10800000">
            <a:off x="2286000" y="762000"/>
            <a:ext cx="2583098" cy="63738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419600"/>
            <a:ext cx="18383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64BCC42-421A-4A34-AC16-C00E77D69DF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0" y="6432103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J.Opt.Soc.Am</a:t>
            </a:r>
            <a:r>
              <a:rPr lang="en-US" sz="22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2016) – In press 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401DA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Slide Number Placeholder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BCC42-421A-4A34-AC16-C00E77D69D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0" y="6462404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01" y="3505200"/>
            <a:ext cx="389889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7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85800"/>
            <a:ext cx="32861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Box 46"/>
          <p:cNvSpPr txBox="1"/>
          <p:nvPr/>
        </p:nvSpPr>
        <p:spPr>
          <a:xfrm>
            <a:off x="2286000" y="759023"/>
            <a:ext cx="1143000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absorption</a:t>
            </a:r>
          </a:p>
        </p:txBody>
      </p: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1853" y="762000"/>
            <a:ext cx="375774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Down Arrow 49"/>
          <p:cNvSpPr/>
          <p:nvPr/>
        </p:nvSpPr>
        <p:spPr>
          <a:xfrm>
            <a:off x="1891352" y="1219200"/>
            <a:ext cx="62552" cy="291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2106304" y="990600"/>
            <a:ext cx="48904" cy="291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1613848" y="1276064"/>
            <a:ext cx="62552" cy="291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352800"/>
            <a:ext cx="3810000" cy="295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56"/>
          <p:cNvGrpSpPr/>
          <p:nvPr/>
        </p:nvGrpSpPr>
        <p:grpSpPr>
          <a:xfrm>
            <a:off x="18192" y="50800"/>
            <a:ext cx="8991600" cy="558800"/>
            <a:chOff x="18192" y="50800"/>
            <a:chExt cx="8991600" cy="558800"/>
          </a:xfrm>
        </p:grpSpPr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1008792" y="533400"/>
              <a:ext cx="7086600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 Box 28"/>
            <p:cNvSpPr txBox="1">
              <a:spLocks noChangeArrowheads="1"/>
            </p:cNvSpPr>
            <p:nvPr/>
          </p:nvSpPr>
          <p:spPr bwMode="auto">
            <a:xfrm>
              <a:off x="18192" y="50800"/>
              <a:ext cx="8991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solidFill>
                    <a:srgbClr val="8A0000"/>
                  </a:solidFill>
                  <a:latin typeface="Times New Roman" pitchFamily="18" charset="0"/>
                  <a:cs typeface="Arial" pitchFamily="34" charset="0"/>
                </a:rPr>
                <a:t>4. Optical bistability (OB) in a five-level EIT medium</a:t>
              </a:r>
              <a:endPara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64BCC42-421A-4A34-AC16-C00E77D69DF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6432103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J.Opt.Soc.Am</a:t>
            </a:r>
            <a:r>
              <a:rPr lang="en-US" sz="22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2016) – In press 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401DA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Slide Number Placeholder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BCC42-421A-4A34-AC16-C00E77D69D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0" y="6462404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764752" y="152400"/>
            <a:ext cx="7426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A0000"/>
                </a:solidFill>
                <a:effectLst/>
                <a:latin typeface="Times New Roman" pitchFamily="18" charset="0"/>
                <a:cs typeface="Arial" pitchFamily="34" charset="0"/>
              </a:rPr>
              <a:t>Outline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>
            <a:off x="1384300" y="1219200"/>
            <a:ext cx="4800600" cy="609600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Introduction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1371600" y="3276600"/>
            <a:ext cx="4800600" cy="598488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EIT enhanced Kerr nonlinearity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33"/>
          <p:cNvSpPr>
            <a:spLocks noChangeArrowheads="1"/>
          </p:cNvSpPr>
          <p:nvPr/>
        </p:nvSpPr>
        <p:spPr bwMode="auto">
          <a:xfrm>
            <a:off x="1384300" y="5181600"/>
            <a:ext cx="4800600" cy="609600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524000" y="850900"/>
            <a:ext cx="59436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1384300" y="2209800"/>
            <a:ext cx="4800600" cy="598488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Five-level cascade EIT system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71600" y="4267200"/>
            <a:ext cx="7551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Optical Bistability in a five-level cascade EIT medium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6457939"/>
            <a:ext cx="9144000" cy="400110"/>
            <a:chOff x="0" y="6457939"/>
            <a:chExt cx="9144000" cy="400110"/>
          </a:xfrm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0" y="6457939"/>
              <a:ext cx="9144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err="1" smtClean="0">
                  <a:solidFill>
                    <a:srgbClr val="401DA3"/>
                  </a:solidFill>
                  <a:latin typeface="Times New Roman" pitchFamily="18" charset="0"/>
                  <a:cs typeface="Times New Roman" pitchFamily="18" charset="0"/>
                </a:rPr>
                <a:t>Vinh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401DA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20 March/2016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01DA3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524000" y="6475412"/>
              <a:ext cx="5943600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64BCC42-421A-4A34-AC16-C00E77D69DF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3" y="6093416"/>
            <a:ext cx="777283" cy="75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199" y="1282701"/>
            <a:ext cx="7348023" cy="514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4445000" y="1447800"/>
            <a:ext cx="3352800" cy="369332"/>
          </a:xfrm>
          <a:prstGeom prst="rect">
            <a:avLst/>
          </a:prstGeom>
          <a:ln>
            <a:solidFill>
              <a:schemeClr val="accent2">
                <a:shade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0, 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6 MHz ,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1000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-134208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-134208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-134208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auto">
          <a:xfrm>
            <a:off x="-134208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6200" y="762000"/>
            <a:ext cx="906780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Influence of the coupling intensity:</a:t>
            </a:r>
            <a:endParaRPr lang="en-US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192" y="50800"/>
            <a:ext cx="8991600" cy="558800"/>
            <a:chOff x="18192" y="50800"/>
            <a:chExt cx="8991600" cy="558800"/>
          </a:xfrm>
        </p:grpSpPr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1008792" y="533400"/>
              <a:ext cx="7086600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18192" y="50800"/>
              <a:ext cx="8991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solidFill>
                    <a:srgbClr val="8A0000"/>
                  </a:solidFill>
                  <a:latin typeface="Times New Roman" pitchFamily="18" charset="0"/>
                  <a:cs typeface="Arial" pitchFamily="34" charset="0"/>
                </a:rPr>
                <a:t>4. Optical bistability (OB) in a five-level EIT medium</a:t>
              </a:r>
              <a:endPara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64BCC42-421A-4A34-AC16-C00E77D69DF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8" name="Slide Number Placeholder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BCC42-421A-4A34-AC16-C00E77D69D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Slide Number Placeholder 2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BCC42-421A-4A34-AC16-C00E77D69D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0" y="6432103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J.Opt.Soc.Am</a:t>
            </a:r>
            <a:r>
              <a:rPr lang="en-US" sz="22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2016) – In press 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401DA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lide Number Placeholder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BCC42-421A-4A34-AC16-C00E77D69D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0" y="6462404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762000"/>
            <a:ext cx="906780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Influence of the probe detuning:</a:t>
            </a:r>
            <a:endParaRPr lang="en-US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458" y="1244600"/>
            <a:ext cx="8208142" cy="517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648200" y="5118100"/>
            <a:ext cx="3200400" cy="369332"/>
          </a:xfrm>
          <a:prstGeom prst="rect">
            <a:avLst/>
          </a:prstGeom>
          <a:ln>
            <a:solidFill>
              <a:schemeClr val="accent2">
                <a:shade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b="1" baseline="-250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en-US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0, </a:t>
            </a:r>
            <a:r>
              <a:rPr lang="en-US" b="1" baseline="-250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en-US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10 MHz</a:t>
            </a:r>
            <a:endParaRPr lang="en-US" b="1" dirty="0" smtClean="0">
              <a:solidFill>
                <a:srgbClr val="401D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-134208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-134208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7"/>
          <p:cNvSpPr>
            <a:spLocks noChangeArrowheads="1"/>
          </p:cNvSpPr>
          <p:nvPr/>
        </p:nvSpPr>
        <p:spPr bwMode="auto">
          <a:xfrm>
            <a:off x="-134208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-134208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8192" y="50800"/>
            <a:ext cx="8991600" cy="558800"/>
            <a:chOff x="18192" y="50800"/>
            <a:chExt cx="8991600" cy="558800"/>
          </a:xfrm>
        </p:grpSpPr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1008792" y="533400"/>
              <a:ext cx="7086600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28"/>
            <p:cNvSpPr txBox="1">
              <a:spLocks noChangeArrowheads="1"/>
            </p:cNvSpPr>
            <p:nvPr/>
          </p:nvSpPr>
          <p:spPr bwMode="auto">
            <a:xfrm>
              <a:off x="18192" y="50800"/>
              <a:ext cx="8991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solidFill>
                    <a:srgbClr val="8A0000"/>
                  </a:solidFill>
                  <a:latin typeface="Times New Roman" pitchFamily="18" charset="0"/>
                  <a:cs typeface="Arial" pitchFamily="34" charset="0"/>
                </a:rPr>
                <a:t>4. Optical bistability (OB) in a five-level EIT medium</a:t>
              </a:r>
              <a:endPara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64BCC42-421A-4A34-AC16-C00E77D69DF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0" y="6432103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J.Opt.Soc.Am</a:t>
            </a:r>
            <a:r>
              <a:rPr lang="en-US" sz="22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2016) – In press 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401DA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Slide Number Placeholder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BCC42-421A-4A34-AC16-C00E77D69D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0" y="6462404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84582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130" name="Object 2" descr="Parchment"/>
          <p:cNvGraphicFramePr>
            <a:graphicFrameLocks noChangeAspect="1"/>
          </p:cNvGraphicFramePr>
          <p:nvPr/>
        </p:nvGraphicFramePr>
        <p:xfrm>
          <a:off x="3676918" y="2057400"/>
          <a:ext cx="2266682" cy="1219200"/>
        </p:xfrm>
        <a:graphic>
          <a:graphicData uri="http://schemas.openxmlformats.org/presentationml/2006/ole">
            <p:oleObj spid="_x0000_s73730" name="Equation" r:id="rId4" imgW="825480" imgH="44424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191000" y="1307068"/>
            <a:ext cx="3416300" cy="369332"/>
          </a:xfrm>
          <a:prstGeom prst="rect">
            <a:avLst/>
          </a:prstGeom>
          <a:ln>
            <a:solidFill>
              <a:schemeClr val="accent2">
                <a:shade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b="1" baseline="-250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en-US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0, </a:t>
            </a:r>
            <a:r>
              <a:rPr lang="en-US" b="1" baseline="-250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en-US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6MHz, </a:t>
            </a:r>
            <a:r>
              <a:rPr lang="en-US" b="1" baseline="-250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en-US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10 MHz</a:t>
            </a:r>
            <a:endParaRPr lang="en-US" b="1" dirty="0" smtClean="0">
              <a:solidFill>
                <a:srgbClr val="401D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200" y="762000"/>
            <a:ext cx="906780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Influence of the cooperation parameter:</a:t>
            </a:r>
            <a:endParaRPr lang="en-US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8192" y="50800"/>
            <a:ext cx="8991600" cy="558800"/>
            <a:chOff x="18192" y="50800"/>
            <a:chExt cx="8991600" cy="558800"/>
          </a:xfrm>
        </p:grpSpPr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1008792" y="533400"/>
              <a:ext cx="7086600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18192" y="50800"/>
              <a:ext cx="8991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solidFill>
                    <a:srgbClr val="8A0000"/>
                  </a:solidFill>
                  <a:latin typeface="Times New Roman" pitchFamily="18" charset="0"/>
                  <a:cs typeface="Arial" pitchFamily="34" charset="0"/>
                </a:rPr>
                <a:t>4. Optical bistability (OB) in a five-level EIT medium</a:t>
              </a:r>
              <a:endPara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64BCC42-421A-4A34-AC16-C00E77D69DF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6432103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J.Opt.Soc.Am</a:t>
            </a:r>
            <a:r>
              <a:rPr lang="en-US" sz="22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2016) – In press 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401DA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lide Number Placeholder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BCC42-421A-4A34-AC16-C00E77D69D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6462404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76200" y="762000"/>
            <a:ext cx="906780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Possible realization in experiments:</a:t>
            </a:r>
            <a:endParaRPr lang="en-US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8192" y="50800"/>
            <a:ext cx="8991600" cy="558800"/>
            <a:chOff x="18192" y="50800"/>
            <a:chExt cx="8991600" cy="558800"/>
          </a:xfrm>
        </p:grpSpPr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1008792" y="533400"/>
              <a:ext cx="7086600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18192" y="50800"/>
              <a:ext cx="8991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solidFill>
                    <a:srgbClr val="8A0000"/>
                  </a:solidFill>
                  <a:latin typeface="Times New Roman" pitchFamily="18" charset="0"/>
                  <a:cs typeface="Arial" pitchFamily="34" charset="0"/>
                </a:rPr>
                <a:t>4. Optical bistability (OB) in a five-level EIT medium</a:t>
              </a:r>
              <a:endPara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64BCC42-421A-4A34-AC16-C00E77D69DF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6432103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J.Opt.Soc.Am</a:t>
            </a:r>
            <a:r>
              <a:rPr lang="en-US" sz="22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2016) – In press 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401DA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lide Number Placeholder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BCC42-421A-4A34-AC16-C00E77D69D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462404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362200"/>
            <a:ext cx="4267200" cy="18742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grpSp>
        <p:nvGrpSpPr>
          <p:cNvPr id="22" name="Group 21"/>
          <p:cNvGrpSpPr/>
          <p:nvPr/>
        </p:nvGrpSpPr>
        <p:grpSpPr>
          <a:xfrm>
            <a:off x="2362200" y="1178629"/>
            <a:ext cx="6477000" cy="5222171"/>
            <a:chOff x="2362200" y="1178629"/>
            <a:chExt cx="6477000" cy="5222171"/>
          </a:xfrm>
        </p:grpSpPr>
        <p:pic>
          <p:nvPicPr>
            <p:cNvPr id="12288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2200" y="1178629"/>
              <a:ext cx="4648200" cy="522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7086600" y="1717357"/>
              <a:ext cx="1752600" cy="4924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 algn="just">
                <a:buClr>
                  <a:srgbClr val="FF0000"/>
                </a:buClr>
              </a:pPr>
              <a:r>
                <a:rPr lang="en-US" sz="26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85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Rb atoms</a:t>
              </a:r>
              <a:endPara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5800" y="1103221"/>
            <a:ext cx="8001000" cy="5373779"/>
          </a:xfrm>
          <a:prstGeom prst="rect">
            <a:avLst/>
          </a:prstGeom>
          <a:ln>
            <a:solidFill>
              <a:schemeClr val="accent2">
                <a:shade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 OB model has been proposed:</a:t>
            </a:r>
          </a:p>
          <a:p>
            <a:pPr marL="800100" lvl="1" indent="-342900" algn="just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Working at three atomic resonances in the present of EIT</a:t>
            </a:r>
          </a:p>
          <a:p>
            <a:pPr marL="800100" lvl="1" indent="-342900" algn="just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Analytical interpretations input-output;</a:t>
            </a:r>
          </a:p>
          <a:p>
            <a:pPr marL="800100" lvl="1" indent="-342900" algn="just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Kerr nonlinearity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-5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cm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/W): low threshold;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OB behaviors can be controlled with the coupling light</a:t>
            </a:r>
          </a:p>
          <a:p>
            <a:pPr marL="342900" indent="-342900" algn="just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Future works:</a:t>
            </a:r>
          </a:p>
          <a:p>
            <a:pPr marL="800100" lvl="1" indent="-342900" algn="just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Role of absorptive and dispersive on OB;</a:t>
            </a:r>
          </a:p>
          <a:p>
            <a:pPr marL="800100" lvl="1" indent="-342900" algn="just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Role of Kerr nonlinearity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OB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Realize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experimentally;</a:t>
            </a:r>
          </a:p>
          <a:p>
            <a:pPr marL="800100" lvl="1" indent="-342900" algn="just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Influences of Doppler broadening;  </a:t>
            </a:r>
          </a:p>
          <a:p>
            <a:pPr marL="800100" lvl="1" indent="-342900" algn="just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All-optical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switching;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0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0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0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0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0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0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1143000" y="6096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1008792" y="6096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18192" y="1270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5. Conclusions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-134208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-134208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-134208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-134208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290280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Thank</a:t>
            </a:r>
            <a:r>
              <a:rPr kumimoji="0" lang="en-US" sz="7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you!</a:t>
            </a:r>
            <a:endParaRPr kumimoji="0" lang="en-US" sz="7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3" y="6093416"/>
            <a:ext cx="777283" cy="75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48" y="-76200"/>
            <a:ext cx="9144000" cy="158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0" y="6457939"/>
            <a:ext cx="9144000" cy="400110"/>
            <a:chOff x="0" y="6457939"/>
            <a:chExt cx="9144000" cy="400110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0" y="6457939"/>
              <a:ext cx="9144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err="1" smtClean="0">
                  <a:solidFill>
                    <a:srgbClr val="401DA3"/>
                  </a:solidFill>
                  <a:latin typeface="Times New Roman" pitchFamily="18" charset="0"/>
                  <a:cs typeface="Times New Roman" pitchFamily="18" charset="0"/>
                </a:rPr>
                <a:t>Vinh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401DA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20 March/2016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01DA3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524000" y="6475412"/>
              <a:ext cx="5943600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8382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What is optical bistability (OB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)? Why we need analytical ?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914400" y="76200"/>
            <a:ext cx="7426748" cy="685800"/>
            <a:chOff x="825447" y="-101600"/>
            <a:chExt cx="7426324" cy="685800"/>
          </a:xfrm>
        </p:grpSpPr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1054034" y="508000"/>
              <a:ext cx="7086195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825447" y="-101600"/>
              <a:ext cx="74263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smtClean="0">
                  <a:solidFill>
                    <a:srgbClr val="8A0000"/>
                  </a:solidFill>
                  <a:latin typeface="Times New Roman" pitchFamily="18" charset="0"/>
                  <a:cs typeface="Arial" pitchFamily="34" charset="0"/>
                </a:rPr>
                <a:t>1. Introduction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85799" cy="66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934" name="AutoShape 6" descr="Kết quả hình ảnh cho optical bistabi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6" name="AutoShape 8" descr="Kết quả hình ảnh cho optical bistabi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81000" y="1447800"/>
            <a:ext cx="4186239" cy="4343400"/>
            <a:chOff x="381000" y="1524000"/>
            <a:chExt cx="4186239" cy="4343400"/>
          </a:xfrm>
        </p:grpSpPr>
        <p:pic>
          <p:nvPicPr>
            <p:cNvPr id="1249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3352800"/>
              <a:ext cx="3947037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4938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1524000"/>
              <a:ext cx="4186239" cy="166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6" name="Group 25"/>
          <p:cNvGrpSpPr/>
          <p:nvPr/>
        </p:nvGrpSpPr>
        <p:grpSpPr>
          <a:xfrm>
            <a:off x="5377071" y="1371600"/>
            <a:ext cx="3323026" cy="4572000"/>
            <a:chOff x="5377071" y="1524000"/>
            <a:chExt cx="3323026" cy="4572000"/>
          </a:xfrm>
        </p:grpSpPr>
        <p:pic>
          <p:nvPicPr>
            <p:cNvPr id="124937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77071" y="3505200"/>
              <a:ext cx="3323026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4939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38800" y="1524000"/>
              <a:ext cx="2470151" cy="1650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4" name="Group 33"/>
          <p:cNvGrpSpPr/>
          <p:nvPr/>
        </p:nvGrpSpPr>
        <p:grpSpPr>
          <a:xfrm>
            <a:off x="0" y="6019800"/>
            <a:ext cx="9144000" cy="769441"/>
            <a:chOff x="0" y="6019800"/>
            <a:chExt cx="9144000" cy="769441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2286000" y="6019800"/>
              <a:ext cx="55626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3" algn="just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</a:pPr>
              <a:r>
                <a:rPr lang="en-US" sz="2200" b="1" dirty="0" smtClean="0">
                  <a:solidFill>
                    <a:srgbClr val="401DA3"/>
                  </a:solidFill>
                  <a:latin typeface="Times New Roman" pitchFamily="18" charset="0"/>
                  <a:cs typeface="Times New Roman" pitchFamily="18" charset="0"/>
                </a:rPr>
                <a:t> Nonlinearity </a:t>
              </a:r>
              <a:r>
                <a:rPr lang="en-US" sz="2200" b="1" i="1" dirty="0" smtClean="0">
                  <a:solidFill>
                    <a:srgbClr val="401DA3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200" b="1" dirty="0" smtClean="0">
                  <a:solidFill>
                    <a:srgbClr val="401DA3"/>
                  </a:solidFill>
                  <a:latin typeface="Times New Roman" pitchFamily="18" charset="0"/>
                  <a:cs typeface="Times New Roman" pitchFamily="18" charset="0"/>
                </a:rPr>
                <a:t> (Kerr type)</a:t>
              </a:r>
            </a:p>
            <a:p>
              <a:pPr lvl="3" algn="just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</a:pPr>
              <a:r>
                <a: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rgbClr val="401DA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Optical feedback</a:t>
              </a: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401DA3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0" y="6019800"/>
              <a:ext cx="9144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990600" y="6019800"/>
              <a:ext cx="381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Two</a:t>
              </a:r>
              <a:r>
                <a:rPr kumimoji="0" lang="en-US" sz="2400" b="1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requirements: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7620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Some applications of OB: 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914400" y="76200"/>
            <a:ext cx="7426748" cy="685800"/>
            <a:chOff x="825447" y="-101600"/>
            <a:chExt cx="7426324" cy="685800"/>
          </a:xfrm>
        </p:grpSpPr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1054034" y="508000"/>
              <a:ext cx="7086195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825447" y="-101600"/>
              <a:ext cx="74263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smtClean="0">
                  <a:solidFill>
                    <a:srgbClr val="8A0000"/>
                  </a:solidFill>
                  <a:latin typeface="Times New Roman" pitchFamily="18" charset="0"/>
                  <a:cs typeface="Arial" pitchFamily="34" charset="0"/>
                </a:rPr>
                <a:t>1. Introduction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85799" cy="66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934" name="AutoShape 6" descr="Kết quả hình ảnh cho optical bistabi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6" name="AutoShape 8" descr="Kết quả hình ảnh cho optical bistabi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219200"/>
            <a:ext cx="2971800" cy="220979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219200"/>
            <a:ext cx="2938464" cy="22098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81400"/>
            <a:ext cx="4498466" cy="322172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620368" y="3040040"/>
            <a:ext cx="1564944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Amplifier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40856" y="3052705"/>
            <a:ext cx="1717344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Pulse shaper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9400" y="5715000"/>
            <a:ext cx="2250744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Logic gate 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52400" y="3429000"/>
            <a:ext cx="89154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Key for modern OB devices: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nonlinearity as large as possible!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6048" y="4198203"/>
            <a:ext cx="88392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Two mechanisms to enhance the nonlinearity: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648200"/>
            <a:ext cx="81534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Fabricate new Kerr materials: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 10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-10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/W </a:t>
            </a:r>
            <a:endParaRPr lang="en-US" sz="2400" b="1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5257800"/>
            <a:ext cx="81534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Using atomic resonances: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 10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-5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/W 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914400" y="76200"/>
            <a:ext cx="7426748" cy="685800"/>
            <a:chOff x="825447" y="-101600"/>
            <a:chExt cx="7426324" cy="685800"/>
          </a:xfrm>
        </p:grpSpPr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1054034" y="508000"/>
              <a:ext cx="7086195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825447" y="-101600"/>
              <a:ext cx="74263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smtClean="0">
                  <a:solidFill>
                    <a:srgbClr val="8A0000"/>
                  </a:solidFill>
                  <a:latin typeface="Times New Roman" pitchFamily="18" charset="0"/>
                  <a:cs typeface="Arial" pitchFamily="34" charset="0"/>
                </a:rPr>
                <a:t>1. Introduction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85799" cy="66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563" y="762000"/>
            <a:ext cx="4328037" cy="251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 25"/>
          <p:cNvGrpSpPr/>
          <p:nvPr/>
        </p:nvGrpSpPr>
        <p:grpSpPr>
          <a:xfrm>
            <a:off x="1219200" y="5867400"/>
            <a:ext cx="6324600" cy="769441"/>
            <a:chOff x="1219200" y="5867400"/>
            <a:chExt cx="6324600" cy="769441"/>
          </a:xfrm>
        </p:grpSpPr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3581400" y="5867400"/>
              <a:ext cx="39624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</a:pPr>
              <a:r>
                <a:rPr lang="en-US" sz="2200" b="1" dirty="0" smtClean="0">
                  <a:solidFill>
                    <a:srgbClr val="401DA3"/>
                  </a:solidFill>
                  <a:latin typeface="Times New Roman" pitchFamily="18" charset="0"/>
                  <a:cs typeface="Times New Roman" pitchFamily="18" charset="0"/>
                </a:rPr>
                <a:t> Resonance absorption.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</a:pPr>
              <a:r>
                <a: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rgbClr val="401DA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Thermal effect.</a:t>
              </a: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401DA3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1219200" y="5867400"/>
              <a:ext cx="3810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Face two problems</a:t>
              </a:r>
              <a:r>
                <a:rPr kumimoji="0" lang="en-US" sz="2200" b="1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:</a:t>
              </a: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59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7194" y="1600200"/>
            <a:ext cx="3699606" cy="1066800"/>
          </a:xfrm>
          <a:prstGeom prst="rect">
            <a:avLst/>
          </a:prstGeom>
          <a:noFill/>
          <a:ln w="349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8" name="Oval 27"/>
          <p:cNvSpPr/>
          <p:nvPr/>
        </p:nvSpPr>
        <p:spPr>
          <a:xfrm>
            <a:off x="7530152" y="1559256"/>
            <a:ext cx="685800" cy="1143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817056" y="5674056"/>
            <a:ext cx="1986888" cy="1143000"/>
            <a:chOff x="6817056" y="5437266"/>
            <a:chExt cx="1986888" cy="1371600"/>
          </a:xfrm>
        </p:grpSpPr>
        <p:sp>
          <p:nvSpPr>
            <p:cNvPr id="29" name="TextBox 28"/>
            <p:cNvSpPr txBox="1"/>
            <p:nvPr/>
          </p:nvSpPr>
          <p:spPr>
            <a:xfrm>
              <a:off x="6975144" y="5633111"/>
              <a:ext cx="1828800" cy="8494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 algn="just">
                <a:buClr>
                  <a:srgbClr val="FF0000"/>
                </a:buClr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How ?</a:t>
              </a:r>
            </a:p>
          </p:txBody>
        </p:sp>
        <p:sp>
          <p:nvSpPr>
            <p:cNvPr id="30" name="Cloud Callout 29"/>
            <p:cNvSpPr/>
            <p:nvPr/>
          </p:nvSpPr>
          <p:spPr>
            <a:xfrm>
              <a:off x="6817056" y="5437266"/>
              <a:ext cx="1981200" cy="1371600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/>
      <p:bldP spid="16" grpId="0"/>
      <p:bldP spid="1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10623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Electromagnetically induced transparency (EIT):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914400" y="76200"/>
            <a:ext cx="7426748" cy="685800"/>
            <a:chOff x="825447" y="-101600"/>
            <a:chExt cx="7426324" cy="685800"/>
          </a:xfrm>
        </p:grpSpPr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054034" y="508000"/>
              <a:ext cx="7086195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825447" y="-101600"/>
              <a:ext cx="74263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smtClean="0">
                  <a:solidFill>
                    <a:srgbClr val="8A0000"/>
                  </a:solidFill>
                  <a:latin typeface="Times New Roman" pitchFamily="18" charset="0"/>
                  <a:cs typeface="Arial" pitchFamily="34" charset="0"/>
                </a:rPr>
                <a:t>1. Introduction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85799" cy="66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1"/>
          <p:cNvGrpSpPr/>
          <p:nvPr/>
        </p:nvGrpSpPr>
        <p:grpSpPr>
          <a:xfrm>
            <a:off x="285750" y="2270537"/>
            <a:ext cx="2305050" cy="2539588"/>
            <a:chOff x="76200" y="1346612"/>
            <a:chExt cx="2686050" cy="2539588"/>
          </a:xfrm>
        </p:grpSpPr>
        <p:pic>
          <p:nvPicPr>
            <p:cNvPr id="23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1346612"/>
              <a:ext cx="2686050" cy="207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TextBox 23"/>
            <p:cNvSpPr txBox="1"/>
            <p:nvPr/>
          </p:nvSpPr>
          <p:spPr>
            <a:xfrm>
              <a:off x="152398" y="3516868"/>
              <a:ext cx="2343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Clr>
                  <a:srgbClr val="FF0000"/>
                </a:buClr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Three-level system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19400" y="2133600"/>
            <a:ext cx="2971800" cy="2622138"/>
            <a:chOff x="2667000" y="1264062"/>
            <a:chExt cx="2971800" cy="2622138"/>
          </a:xfrm>
        </p:grpSpPr>
        <p:pic>
          <p:nvPicPr>
            <p:cNvPr id="26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14567" y="1264062"/>
              <a:ext cx="2495633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TextBox 26"/>
            <p:cNvSpPr txBox="1"/>
            <p:nvPr/>
          </p:nvSpPr>
          <p:spPr>
            <a:xfrm>
              <a:off x="2667000" y="3516868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Clr>
                  <a:srgbClr val="FF0000"/>
                </a:buClr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Quantum  interference paths.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67400" y="2192029"/>
            <a:ext cx="3276600" cy="2694296"/>
            <a:chOff x="5776273" y="1496704"/>
            <a:chExt cx="3367727" cy="2694296"/>
          </a:xfrm>
        </p:grpSpPr>
        <p:pic>
          <p:nvPicPr>
            <p:cNvPr id="128001" name="Picture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76273" y="1496704"/>
              <a:ext cx="3228975" cy="240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6172200" y="3821668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Clr>
                  <a:srgbClr val="FF0000"/>
                </a:buClr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Absorption spectrum</a:t>
              </a:r>
            </a:p>
          </p:txBody>
        </p:sp>
      </p:grp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2057400"/>
            <a:ext cx="34385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oup 31"/>
          <p:cNvGrpSpPr/>
          <p:nvPr/>
        </p:nvGrpSpPr>
        <p:grpSpPr>
          <a:xfrm>
            <a:off x="0" y="6211669"/>
            <a:ext cx="9144000" cy="646331"/>
            <a:chOff x="0" y="6211669"/>
            <a:chExt cx="9144000" cy="646331"/>
          </a:xfrm>
        </p:grpSpPr>
        <p:sp>
          <p:nvSpPr>
            <p:cNvPr id="20" name="TextBox 19"/>
            <p:cNvSpPr txBox="1"/>
            <p:nvPr/>
          </p:nvSpPr>
          <p:spPr>
            <a:xfrm>
              <a:off x="0" y="6211669"/>
              <a:ext cx="9144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[2] H</a:t>
              </a: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Wang, D. </a:t>
              </a:r>
              <a:r>
                <a:rPr lang="en-US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Goorskey</a:t>
              </a: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and M. Xiao, </a:t>
              </a:r>
              <a:r>
                <a: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en-US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Enhanced </a:t>
              </a: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Kerr nonlinearity via atomic coherence in a three-level atomic </a:t>
              </a:r>
              <a:r>
                <a:rPr lang="en-US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system</a:t>
              </a:r>
              <a:r>
                <a: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”,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Phys.Rev.Lett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.,</a:t>
              </a:r>
              <a:r>
                <a:rPr lang="en-US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87 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(2001)</a:t>
              </a: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073601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52400" y="6248400"/>
              <a:ext cx="8686800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838200"/>
            <a:ext cx="89916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Optical bistability in a three –level atomic systems:</a:t>
            </a:r>
            <a:endParaRPr 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576" y="1295400"/>
            <a:ext cx="7702424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7888" y="3276601"/>
            <a:ext cx="4487985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914400" y="76200"/>
            <a:ext cx="7426748" cy="685800"/>
            <a:chOff x="825447" y="-101600"/>
            <a:chExt cx="7426324" cy="685800"/>
          </a:xfrm>
        </p:grpSpPr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1054034" y="508000"/>
              <a:ext cx="7086195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825447" y="-101600"/>
              <a:ext cx="74263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smtClean="0">
                  <a:solidFill>
                    <a:srgbClr val="8A0000"/>
                  </a:solidFill>
                  <a:latin typeface="Times New Roman" pitchFamily="18" charset="0"/>
                  <a:cs typeface="Arial" pitchFamily="34" charset="0"/>
                </a:rPr>
                <a:t>1. Introduction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85799" cy="66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28600" y="6248400"/>
            <a:ext cx="8915400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Disadvantage of the three-level: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single window (narrow spectral region)!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867400" y="3276600"/>
            <a:ext cx="3276600" cy="2694296"/>
            <a:chOff x="5776273" y="1496704"/>
            <a:chExt cx="3367727" cy="2694296"/>
          </a:xfrm>
        </p:grpSpPr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76273" y="1496704"/>
              <a:ext cx="3228975" cy="240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6172200" y="3821668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Clr>
                  <a:srgbClr val="FF0000"/>
                </a:buClr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Absorption spectrum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86309E-7 L -0.15521 -7.86309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914400" y="76200"/>
            <a:ext cx="7426748" cy="609600"/>
            <a:chOff x="825447" y="-101600"/>
            <a:chExt cx="7426324" cy="609600"/>
          </a:xfrm>
        </p:grpSpPr>
        <p:sp>
          <p:nvSpPr>
            <p:cNvPr id="1027" name="Rectangle 19"/>
            <p:cNvSpPr>
              <a:spLocks noChangeArrowheads="1"/>
            </p:cNvSpPr>
            <p:nvPr/>
          </p:nvSpPr>
          <p:spPr bwMode="auto">
            <a:xfrm>
              <a:off x="1054034" y="431800"/>
              <a:ext cx="7086195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Text Box 28"/>
            <p:cNvSpPr txBox="1">
              <a:spLocks noChangeArrowheads="1"/>
            </p:cNvSpPr>
            <p:nvPr/>
          </p:nvSpPr>
          <p:spPr bwMode="auto">
            <a:xfrm>
              <a:off x="825447" y="-101600"/>
              <a:ext cx="74263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8A0000"/>
                  </a:solidFill>
                  <a:effectLst/>
                  <a:latin typeface="Times New Roman" pitchFamily="18" charset="0"/>
                  <a:cs typeface="Arial" pitchFamily="34" charset="0"/>
                </a:rPr>
                <a:t>2. Five-level cascade EIT system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05400" y="990600"/>
            <a:ext cx="3429000" cy="4117419"/>
            <a:chOff x="5715000" y="1585913"/>
            <a:chExt cx="3429000" cy="4117419"/>
          </a:xfrm>
        </p:grpSpPr>
        <p:sp>
          <p:nvSpPr>
            <p:cNvPr id="17" name="TextBox 16"/>
            <p:cNvSpPr txBox="1"/>
            <p:nvPr/>
          </p:nvSpPr>
          <p:spPr>
            <a:xfrm>
              <a:off x="5715000" y="5334000"/>
              <a:ext cx="342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Clr>
                  <a:srgbClr val="FF0000"/>
                </a:buClr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Five-level cascade system</a:t>
              </a:r>
            </a:p>
          </p:txBody>
        </p:sp>
        <p:pic>
          <p:nvPicPr>
            <p:cNvPr id="21516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77000" y="1585913"/>
              <a:ext cx="1828800" cy="368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53200" y="5594350"/>
            <a:ext cx="2133600" cy="365125"/>
          </a:xfrm>
        </p:spPr>
        <p:txBody>
          <a:bodyPr/>
          <a:lstStyle/>
          <a:p>
            <a:fld id="{964BCC42-421A-4A34-AC16-C00E77D69DF4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33400" y="1066800"/>
            <a:ext cx="3429000" cy="4103132"/>
            <a:chOff x="533400" y="1524000"/>
            <a:chExt cx="3429000" cy="4103132"/>
          </a:xfrm>
        </p:grpSpPr>
        <p:pic>
          <p:nvPicPr>
            <p:cNvPr id="778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1524000"/>
              <a:ext cx="1514475" cy="352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533400" y="5257800"/>
              <a:ext cx="342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Clr>
                  <a:srgbClr val="FF0000"/>
                </a:buClr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Three-level cascade system</a:t>
              </a:r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4191000" y="2743200"/>
            <a:ext cx="5334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15000" y="838200"/>
            <a:ext cx="2209800" cy="1295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2400" y="5470999"/>
            <a:ext cx="883920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Requirement: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Closely-spacing levels: (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hyperfine states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);</a:t>
            </a:r>
          </a:p>
          <a:p>
            <a:pPr marL="342900" indent="-342900" algn="just">
              <a:buClr>
                <a:srgbClr val="FF0000"/>
              </a:buClr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         + Intense coupling laser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0" y="64008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J. Wang </a:t>
            </a:r>
            <a:r>
              <a:rPr lang="en-US" sz="22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Phys.Lett.A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328(2004) 437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6476052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76200" y="914400"/>
            <a:ext cx="8991600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mater equation: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44" name="Object 16"/>
          <p:cNvGraphicFramePr>
            <a:graphicFrameLocks noChangeAspect="1"/>
          </p:cNvGraphicFramePr>
          <p:nvPr/>
        </p:nvGraphicFramePr>
        <p:xfrm>
          <a:off x="2286000" y="1462088"/>
          <a:ext cx="2290762" cy="671512"/>
        </p:xfrm>
        <a:graphic>
          <a:graphicData uri="http://schemas.openxmlformats.org/presentationml/2006/ole">
            <p:oleObj spid="_x0000_s89090" name="Equation" r:id="rId3" imgW="1257120" imgH="368280" progId="Equation.DSMT4">
              <p:embed/>
            </p:oleObj>
          </a:graphicData>
        </a:graphic>
      </p:graphicFrame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6489700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10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895600"/>
            <a:ext cx="20193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5029200" y="1550313"/>
            <a:ext cx="38100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25 equations for </a:t>
            </a:r>
            <a:r>
              <a:rPr lang="el-GR" sz="2200" b="1" i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ρ</a:t>
            </a:r>
            <a:r>
              <a:rPr lang="en-US" sz="2200" b="1" i="1" baseline="-25000" dirty="0" err="1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ik</a:t>
            </a:r>
            <a:r>
              <a:rPr lang="en-US" sz="2200" b="1" i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k = 1..5)</a:t>
            </a:r>
            <a:endParaRPr lang="en-US" sz="22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" y="2357735"/>
            <a:ext cx="8991600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Relationship between </a:t>
            </a:r>
            <a:r>
              <a:rPr lang="el-GR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ρ</a:t>
            </a:r>
            <a:r>
              <a:rPr lang="en-US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and </a:t>
            </a:r>
            <a:r>
              <a:rPr lang="el-GR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χ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104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4648200"/>
            <a:ext cx="5562600" cy="62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152400" y="4191000"/>
            <a:ext cx="8991600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Perturbation technique: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9105" name="Object 17"/>
          <p:cNvGraphicFramePr>
            <a:graphicFrameLocks noChangeAspect="1"/>
          </p:cNvGraphicFramePr>
          <p:nvPr/>
        </p:nvGraphicFramePr>
        <p:xfrm>
          <a:off x="1676400" y="5486400"/>
          <a:ext cx="3707376" cy="457200"/>
        </p:xfrm>
        <a:graphic>
          <a:graphicData uri="http://schemas.openxmlformats.org/presentationml/2006/ole">
            <p:oleObj spid="_x0000_s89105" name="Equation" r:id="rId6" imgW="1752480" imgH="215640" progId="Equation.DSMT4">
              <p:embed/>
            </p:oleObj>
          </a:graphicData>
        </a:graphic>
      </p:graphicFrame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914400" y="76200"/>
            <a:ext cx="7426748" cy="609600"/>
            <a:chOff x="825447" y="-101600"/>
            <a:chExt cx="7426324" cy="609600"/>
          </a:xfrm>
        </p:grpSpPr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054034" y="431800"/>
              <a:ext cx="7086195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825447" y="-101600"/>
              <a:ext cx="74263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8A0000"/>
                  </a:solidFill>
                  <a:effectLst/>
                  <a:latin typeface="Times New Roman" pitchFamily="18" charset="0"/>
                  <a:cs typeface="Arial" pitchFamily="34" charset="0"/>
                </a:rPr>
                <a:t>2. Five-level cascade EIT system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ln>
          <a:noFill/>
        </a:ln>
      </a:spPr>
      <a:bodyPr wrap="square" rtlCol="0">
        <a:spAutoFit/>
      </a:bodyPr>
      <a:lstStyle>
        <a:defPPr marL="342900" indent="-342900" algn="just">
          <a:buClr>
            <a:srgbClr val="FF0000"/>
          </a:buClr>
          <a:defRPr sz="22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11146</TotalTime>
  <Words>777</Words>
  <Application>Microsoft Office PowerPoint</Application>
  <PresentationFormat>On-screen Show (4:3)</PresentationFormat>
  <Paragraphs>141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HongHa</dc:creator>
  <cp:lastModifiedBy>Bang Nguyen</cp:lastModifiedBy>
  <cp:revision>350</cp:revision>
  <dcterms:created xsi:type="dcterms:W3CDTF">2014-07-24T00:46:12Z</dcterms:created>
  <dcterms:modified xsi:type="dcterms:W3CDTF">2016-03-20T03:48:05Z</dcterms:modified>
</cp:coreProperties>
</file>