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6"/>
  </p:notesMasterIdLst>
  <p:sldIdLst>
    <p:sldId id="256" r:id="rId2"/>
    <p:sldId id="257" r:id="rId3"/>
    <p:sldId id="258" r:id="rId4"/>
    <p:sldId id="316" r:id="rId5"/>
    <p:sldId id="331" r:id="rId6"/>
    <p:sldId id="332" r:id="rId7"/>
    <p:sldId id="326" r:id="rId8"/>
    <p:sldId id="327" r:id="rId9"/>
    <p:sldId id="318" r:id="rId10"/>
    <p:sldId id="329" r:id="rId11"/>
    <p:sldId id="330" r:id="rId12"/>
    <p:sldId id="280" r:id="rId13"/>
    <p:sldId id="310" r:id="rId14"/>
    <p:sldId id="282" r:id="rId15"/>
    <p:sldId id="333" r:id="rId16"/>
    <p:sldId id="287" r:id="rId17"/>
    <p:sldId id="312" r:id="rId18"/>
    <p:sldId id="306" r:id="rId19"/>
    <p:sldId id="308" r:id="rId20"/>
    <p:sldId id="295" r:id="rId21"/>
    <p:sldId id="338" r:id="rId22"/>
    <p:sldId id="339" r:id="rId23"/>
    <p:sldId id="340" r:id="rId24"/>
    <p:sldId id="34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401DA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jpeg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13.jpe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76DE4C-7083-487F-BE75-568A5477FB02}" type="datetimeFigureOut">
              <a:rPr lang="en-US" smtClean="0"/>
              <a:pPr/>
              <a:t>6/17/2016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EC3F53-2777-4A40-8182-8F4ABC5D7BB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C3F53-2777-4A40-8182-8F4ABC5D7BB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C3F53-2777-4A40-8182-8F4ABC5D7BB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EC3F53-2777-4A40-8182-8F4ABC5D7BB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64BF0B-F90C-42DF-9388-A841A9A6F3F1}" type="datetime1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F7EE8-CC75-4C4E-8A71-11C6C212F4C3}" type="datetime1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3B660-EEE9-4462-8D6B-DA6F0798FE25}" type="datetime1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BF6CA-712B-4D94-A2A2-42297C9F27E6}" type="datetime1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4842-E362-467F-B8F2-2E3D05AB49EA}" type="datetime1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8D4BA-C379-457B-8449-610579A7A346}" type="datetime1">
              <a:rPr lang="en-US" smtClean="0"/>
              <a:pPr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F8CE65-8350-478E-B177-7F6BB185C75E}" type="datetime1">
              <a:rPr lang="en-US" smtClean="0"/>
              <a:pPr/>
              <a:t>6/17/2016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EA875-E786-473D-9AA4-7B5768B746DD}" type="datetime1">
              <a:rPr lang="en-US" smtClean="0"/>
              <a:pPr/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228DA-6AE4-4D8E-B024-F138A7364240}" type="datetime1">
              <a:rPr lang="en-US" smtClean="0"/>
              <a:pPr/>
              <a:t>6/17/2016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16A84-6FBE-4928-AB2B-5C3664E464EB}" type="datetime1">
              <a:rPr lang="en-US" smtClean="0"/>
              <a:pPr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C8EBD-23A0-4BB3-A32D-0E8E56F3859B}" type="datetime1">
              <a:rPr lang="en-US" smtClean="0"/>
              <a:pPr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60463-00D9-4662-B153-489D5ECF49FC}" type="datetime1">
              <a:rPr lang="en-US" smtClean="0"/>
              <a:pPr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BCC42-421A-4A34-AC16-C00E77D69D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6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6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7.bin"/><Relationship Id="rId4" Type="http://schemas.openxmlformats.org/officeDocument/2006/relationships/image" Target="../media/image5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5.bin"/><Relationship Id="rId10" Type="http://schemas.openxmlformats.org/officeDocument/2006/relationships/oleObject" Target="../embeddings/oleObject10.bin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9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3.png"/><Relationship Id="rId4" Type="http://schemas.openxmlformats.org/officeDocument/2006/relationships/oleObject" Target="../embeddings/oleObject1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9.bin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0" y="2057400"/>
            <a:ext cx="9144000" cy="219752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800" b="1" dirty="0" smtClean="0">
                <a:solidFill>
                  <a:schemeClr val="tx1"/>
                </a:solidFill>
              </a:rPr>
              <a:t> </a:t>
            </a:r>
          </a:p>
          <a:p>
            <a:pPr algn="ctr">
              <a:lnSpc>
                <a:spcPct val="120000"/>
              </a:lnSpc>
            </a:pPr>
            <a:r>
              <a:rPr lang="en-US" sz="3800" b="1" dirty="0" err="1" smtClean="0">
                <a:solidFill>
                  <a:schemeClr val="tx1"/>
                </a:solidFill>
              </a:rPr>
              <a:t>Lưỡng</a:t>
            </a:r>
            <a:r>
              <a:rPr lang="en-US" sz="3800" b="1" dirty="0" smtClean="0">
                <a:solidFill>
                  <a:schemeClr val="tx1"/>
                </a:solidFill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</a:rPr>
              <a:t>ổn</a:t>
            </a:r>
            <a:r>
              <a:rPr lang="en-US" sz="3800" b="1" dirty="0" smtClean="0">
                <a:solidFill>
                  <a:schemeClr val="tx1"/>
                </a:solidFill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</a:rPr>
              <a:t>định</a:t>
            </a:r>
            <a:r>
              <a:rPr lang="en-US" sz="3800" b="1" dirty="0" smtClean="0">
                <a:solidFill>
                  <a:schemeClr val="tx1"/>
                </a:solidFill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</a:rPr>
              <a:t>trong</a:t>
            </a:r>
            <a:r>
              <a:rPr lang="en-US" sz="3800" b="1" dirty="0" smtClean="0">
                <a:solidFill>
                  <a:schemeClr val="tx1"/>
                </a:solidFill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</a:rPr>
              <a:t>môi</a:t>
            </a:r>
            <a:r>
              <a:rPr lang="en-US" sz="3800" b="1" dirty="0" smtClean="0">
                <a:solidFill>
                  <a:schemeClr val="tx1"/>
                </a:solidFill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</a:rPr>
              <a:t>trường</a:t>
            </a:r>
            <a:r>
              <a:rPr lang="en-US" sz="3800" b="1" dirty="0" smtClean="0">
                <a:solidFill>
                  <a:schemeClr val="tx1"/>
                </a:solidFill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</a:rPr>
              <a:t>nguyên</a:t>
            </a:r>
            <a:r>
              <a:rPr lang="en-US" sz="3800" b="1" dirty="0" smtClean="0">
                <a:solidFill>
                  <a:schemeClr val="tx1"/>
                </a:solidFill>
              </a:rPr>
              <a:t> </a:t>
            </a:r>
            <a:r>
              <a:rPr lang="en-US" sz="3800" b="1" dirty="0" err="1" smtClean="0">
                <a:solidFill>
                  <a:schemeClr val="tx1"/>
                </a:solidFill>
              </a:rPr>
              <a:t>tử</a:t>
            </a:r>
            <a:r>
              <a:rPr lang="en-US" sz="3800" b="1" dirty="0" smtClean="0">
                <a:solidFill>
                  <a:schemeClr val="tx1"/>
                </a:solidFill>
              </a:rPr>
              <a:t>  </a:t>
            </a:r>
            <a:r>
              <a:rPr lang="en-US" sz="3800" b="1" dirty="0" err="1" smtClean="0">
                <a:solidFill>
                  <a:schemeClr val="tx1"/>
                </a:solidFill>
              </a:rPr>
              <a:t>với</a:t>
            </a:r>
            <a:r>
              <a:rPr lang="en-US" sz="3800" b="1" dirty="0" smtClean="0">
                <a:solidFill>
                  <a:schemeClr val="tx1"/>
                </a:solidFill>
              </a:rPr>
              <a:t> EIT</a:t>
            </a:r>
            <a:endParaRPr lang="en-US" sz="3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4572000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Vũ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Ngọc</a:t>
            </a:r>
            <a:r>
              <a:rPr lang="en-US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Sáu</a:t>
            </a:r>
            <a:endParaRPr lang="en-US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6457939"/>
            <a:ext cx="9144000" cy="400110"/>
            <a:chOff x="0" y="6457939"/>
            <a:chExt cx="9144000" cy="400110"/>
          </a:xfrm>
        </p:grpSpPr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0" y="6457939"/>
              <a:ext cx="9144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401DA3"/>
                  </a:solidFill>
                  <a:latin typeface="Times New Roman" pitchFamily="18" charset="0"/>
                  <a:cs typeface="Times New Roman" pitchFamily="18" charset="0"/>
                </a:rPr>
                <a:t>VINH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401DA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 smtClean="0">
                  <a:solidFill>
                    <a:srgbClr val="401DA3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401DA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/2016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401DA3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524000" y="6475412"/>
              <a:ext cx="5943600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3999" y="762000"/>
            <a:ext cx="7117001" cy="5638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3" name="Straight Connector 22"/>
          <p:cNvCxnSpPr/>
          <p:nvPr/>
        </p:nvCxnSpPr>
        <p:spPr>
          <a:xfrm>
            <a:off x="0" y="6489700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1143000" y="533400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1008792" y="533400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28"/>
          <p:cNvSpPr txBox="1">
            <a:spLocks noChangeArrowheads="1"/>
          </p:cNvSpPr>
          <p:nvPr/>
        </p:nvSpPr>
        <p:spPr bwMode="auto">
          <a:xfrm>
            <a:off x="18192" y="508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4. </a:t>
            </a:r>
            <a:r>
              <a:rPr lang="en-US" sz="2800" b="1" dirty="0" err="1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Kết</a:t>
            </a: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Phổ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Doppler EIT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mở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rộng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en-US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20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27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29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7976" y="1219200"/>
            <a:ext cx="5540124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80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140" y="1219200"/>
            <a:ext cx="2733260" cy="3133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19"/>
          <p:cNvSpPr>
            <a:spLocks noChangeArrowheads="1"/>
          </p:cNvSpPr>
          <p:nvPr/>
        </p:nvSpPr>
        <p:spPr bwMode="auto">
          <a:xfrm>
            <a:off x="1143000" y="533400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1008792" y="533400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18192" y="508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4. </a:t>
            </a:r>
            <a:r>
              <a:rPr lang="en-US" sz="2800" b="1" dirty="0" err="1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Kết</a:t>
            </a: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: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Phổ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Doppler EIT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mở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rộng</a:t>
            </a:r>
            <a:endParaRPr lang="en-US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8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20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9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0" y="6489700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64BCC42-421A-4A34-AC16-C00E77D69DF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95400"/>
            <a:ext cx="4743450" cy="108752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6425" y="3657600"/>
            <a:ext cx="4371975" cy="27261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</p:pic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9057" y="2743200"/>
            <a:ext cx="2913743" cy="7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2667000"/>
            <a:ext cx="4814887" cy="803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TextBox 26"/>
          <p:cNvSpPr txBox="1"/>
          <p:nvPr/>
        </p:nvSpPr>
        <p:spPr>
          <a:xfrm>
            <a:off x="6553200" y="4419600"/>
            <a:ext cx="2286000" cy="110799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</a:pP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coupling</a:t>
            </a:r>
          </a:p>
          <a:p>
            <a:pPr marL="342900" indent="-342900">
              <a:buClr>
                <a:srgbClr val="FF0000"/>
              </a:buClr>
            </a:pPr>
            <a:endParaRPr lang="en-US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705600" y="1676400"/>
            <a:ext cx="2209800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Kerr </a:t>
            </a:r>
            <a:endParaRPr lang="en-US" b="1" baseline="30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19"/>
          <p:cNvSpPr>
            <a:spLocks noChangeArrowheads="1"/>
          </p:cNvSpPr>
          <p:nvPr/>
        </p:nvSpPr>
        <p:spPr bwMode="auto">
          <a:xfrm>
            <a:off x="1143000" y="533400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1008792" y="533400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18192" y="508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4. </a:t>
            </a:r>
            <a:r>
              <a:rPr lang="en-US" sz="2800" b="1" dirty="0" err="1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Kết</a:t>
            </a: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: 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EIT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với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phi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tuyến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bậc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cao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self-Kerr </a:t>
            </a:r>
            <a:endParaRPr lang="en-US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20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200" y="685800"/>
            <a:ext cx="8991600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Third-order perturbation </a:t>
            </a:r>
            <a:r>
              <a:rPr lang="el-GR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χ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/>
                <a:cs typeface="Times New Roman"/>
              </a:rPr>
              <a:t>(3)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6553200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1143000" y="533400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9"/>
          <p:cNvSpPr>
            <a:spLocks noChangeArrowheads="1"/>
          </p:cNvSpPr>
          <p:nvPr/>
        </p:nvSpPr>
        <p:spPr bwMode="auto">
          <a:xfrm>
            <a:off x="1008792" y="533400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 Box 28"/>
          <p:cNvSpPr txBox="1">
            <a:spLocks noChangeArrowheads="1"/>
          </p:cNvSpPr>
          <p:nvPr/>
        </p:nvSpPr>
        <p:spPr bwMode="auto">
          <a:xfrm>
            <a:off x="18192" y="50800"/>
            <a:ext cx="912580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4. </a:t>
            </a:r>
            <a:r>
              <a:rPr lang="en-US" sz="2800" b="1" dirty="0" err="1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Kết</a:t>
            </a: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: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Mở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rộng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phi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tuyến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EIT: self-Kerr </a:t>
            </a:r>
            <a:endParaRPr lang="en-US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8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0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27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6477000"/>
            <a:ext cx="9144000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b="1" baseline="30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16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Dinh Xuan Khoa</a:t>
            </a:r>
            <a:r>
              <a:rPr lang="en-US" sz="1600" b="1" i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 et al</a:t>
            </a:r>
            <a:r>
              <a:rPr lang="vi-VN" sz="16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 J. </a:t>
            </a:r>
            <a:r>
              <a:rPr lang="en-US" sz="1600" b="1" dirty="0" err="1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Opt.Soc.Am</a:t>
            </a:r>
            <a:r>
              <a:rPr lang="en-US" sz="16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. B/Vol.31.No.6 (2014) 1330</a:t>
            </a:r>
            <a:endParaRPr lang="en-US" sz="1600" b="1" dirty="0">
              <a:solidFill>
                <a:srgbClr val="401D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64BCC42-421A-4A34-AC16-C00E77D69DF4}" type="slidenum">
              <a:rPr lang="en-US" smtClean="0"/>
              <a:pPr/>
              <a:t>13</a:t>
            </a:fld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6462404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90600"/>
            <a:ext cx="896438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1143000" y="990600"/>
            <a:ext cx="4495800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4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baseline="-250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endParaRPr lang="en-US" sz="2400" b="1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6432103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b="1" dirty="0" err="1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Salech</a:t>
            </a:r>
            <a:r>
              <a:rPr lang="en-US" sz="22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, Fundamentals of Photonics </a:t>
            </a:r>
            <a:r>
              <a:rPr lang="en-US" sz="22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(Springer 2007)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rgbClr val="401DA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1143000" y="533400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1008792" y="533400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18192" y="508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5.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Áp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lưỡng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ổn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tán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sắc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(OB)</a:t>
            </a:r>
            <a:endParaRPr lang="en-US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8550" y="714205"/>
            <a:ext cx="4337050" cy="2714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657600"/>
            <a:ext cx="3886200" cy="2529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8" name="Straight Connector 37"/>
          <p:cNvCxnSpPr/>
          <p:nvPr/>
        </p:nvCxnSpPr>
        <p:spPr>
          <a:xfrm>
            <a:off x="0" y="6462404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3779" y="1219200"/>
            <a:ext cx="542624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1"/>
          <p:cNvGrpSpPr/>
          <p:nvPr/>
        </p:nvGrpSpPr>
        <p:grpSpPr>
          <a:xfrm>
            <a:off x="1752600" y="5530728"/>
            <a:ext cx="4495800" cy="946272"/>
            <a:chOff x="1752600" y="5257800"/>
            <a:chExt cx="4495800" cy="946272"/>
          </a:xfrm>
        </p:grpSpPr>
        <p:pic>
          <p:nvPicPr>
            <p:cNvPr id="2355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52600" y="5257800"/>
              <a:ext cx="2743200" cy="89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355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648200" y="5257800"/>
              <a:ext cx="1600200" cy="9462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19"/>
          <p:cNvSpPr>
            <a:spLocks noChangeArrowheads="1"/>
          </p:cNvSpPr>
          <p:nvPr/>
        </p:nvSpPr>
        <p:spPr bwMode="auto">
          <a:xfrm>
            <a:off x="1143000" y="533400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19"/>
          <p:cNvSpPr>
            <a:spLocks noChangeArrowheads="1"/>
          </p:cNvSpPr>
          <p:nvPr/>
        </p:nvSpPr>
        <p:spPr bwMode="auto">
          <a:xfrm>
            <a:off x="1008792" y="533400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18192" y="508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5.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Áp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lưỡng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ổn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tán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sắc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(OB)</a:t>
            </a:r>
            <a:endParaRPr lang="en-US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18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20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27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105400" y="1778913"/>
            <a:ext cx="99060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200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7" name="Oval 26"/>
          <p:cNvSpPr/>
          <p:nvPr/>
        </p:nvSpPr>
        <p:spPr>
          <a:xfrm>
            <a:off x="4572000" y="1137312"/>
            <a:ext cx="2008496" cy="1834488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28600" y="685800"/>
            <a:ext cx="2237096" cy="3581400"/>
            <a:chOff x="228600" y="685800"/>
            <a:chExt cx="2237096" cy="3581400"/>
          </a:xfrm>
        </p:grpSpPr>
        <p:pic>
          <p:nvPicPr>
            <p:cNvPr id="21516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7712" y="1017896"/>
              <a:ext cx="151218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8" name="Oval 37"/>
            <p:cNvSpPr/>
            <p:nvPr/>
          </p:nvSpPr>
          <p:spPr>
            <a:xfrm>
              <a:off x="228600" y="685800"/>
              <a:ext cx="2237096" cy="3581400"/>
            </a:xfrm>
            <a:prstGeom prst="ellipse">
              <a:avLst/>
            </a:prstGeom>
            <a:noFill/>
            <a:ln>
              <a:solidFill>
                <a:srgbClr val="FF000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Curved Up Arrow 39"/>
          <p:cNvSpPr/>
          <p:nvPr/>
        </p:nvSpPr>
        <p:spPr>
          <a:xfrm rot="10800000">
            <a:off x="2286000" y="762000"/>
            <a:ext cx="2583098" cy="637380"/>
          </a:xfrm>
          <a:prstGeom prst="curved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38400" y="4419600"/>
            <a:ext cx="1838325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1" name="Straight Connector 40"/>
          <p:cNvCxnSpPr/>
          <p:nvPr/>
        </p:nvCxnSpPr>
        <p:spPr>
          <a:xfrm>
            <a:off x="0" y="6462404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9301" y="3505200"/>
            <a:ext cx="3898899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1143000" y="533400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1008792" y="533400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18192" y="508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5.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Áp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lưỡng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ổn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tán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sắc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(OB)</a:t>
            </a:r>
            <a:endParaRPr lang="en-US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7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85800"/>
            <a:ext cx="32861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7" name="TextBox 46"/>
          <p:cNvSpPr txBox="1"/>
          <p:nvPr/>
        </p:nvSpPr>
        <p:spPr>
          <a:xfrm>
            <a:off x="2286000" y="759023"/>
            <a:ext cx="1143000" cy="30777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14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absorption</a:t>
            </a:r>
          </a:p>
        </p:txBody>
      </p:sp>
      <p:pic>
        <p:nvPicPr>
          <p:cNvPr id="4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71853" y="762000"/>
            <a:ext cx="3757747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" name="Down Arrow 49"/>
          <p:cNvSpPr/>
          <p:nvPr/>
        </p:nvSpPr>
        <p:spPr>
          <a:xfrm>
            <a:off x="1891352" y="1219200"/>
            <a:ext cx="62552" cy="291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Down Arrow 50"/>
          <p:cNvSpPr/>
          <p:nvPr/>
        </p:nvSpPr>
        <p:spPr>
          <a:xfrm>
            <a:off x="2106304" y="990600"/>
            <a:ext cx="48904" cy="291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own Arrow 51"/>
          <p:cNvSpPr/>
          <p:nvPr/>
        </p:nvSpPr>
        <p:spPr>
          <a:xfrm>
            <a:off x="1613848" y="1276064"/>
            <a:ext cx="62552" cy="2911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3352800"/>
            <a:ext cx="3810000" cy="2957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Rectangle 53"/>
          <p:cNvSpPr>
            <a:spLocks noChangeArrowheads="1"/>
          </p:cNvSpPr>
          <p:nvPr/>
        </p:nvSpPr>
        <p:spPr bwMode="auto">
          <a:xfrm>
            <a:off x="0" y="6432103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Submitted to </a:t>
            </a:r>
            <a:r>
              <a:rPr lang="en-US" sz="22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JOSA B </a:t>
            </a:r>
            <a:r>
              <a:rPr lang="en-US" sz="22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(2015) - Submitted 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rgbClr val="401DA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Slide Number Placeholder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BCC42-421A-4A34-AC16-C00E77D69D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>
            <a:off x="0" y="6462404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199" y="1282701"/>
            <a:ext cx="7348023" cy="5143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4445000" y="1447800"/>
            <a:ext cx="3352800" cy="369332"/>
          </a:xfrm>
          <a:prstGeom prst="rect">
            <a:avLst/>
          </a:prstGeom>
          <a:ln>
            <a:solidFill>
              <a:schemeClr val="accent2">
                <a:shade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0, </a:t>
            </a:r>
            <a:r>
              <a:rPr lang="en-US" b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6 MHz , 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1000</a:t>
            </a: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8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10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12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6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19"/>
          <p:cNvSpPr>
            <a:spLocks noChangeArrowheads="1"/>
          </p:cNvSpPr>
          <p:nvPr/>
        </p:nvSpPr>
        <p:spPr bwMode="auto">
          <a:xfrm>
            <a:off x="1143000" y="547048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19"/>
          <p:cNvSpPr>
            <a:spLocks noChangeArrowheads="1"/>
          </p:cNvSpPr>
          <p:nvPr/>
        </p:nvSpPr>
        <p:spPr bwMode="auto">
          <a:xfrm>
            <a:off x="1008792" y="547048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 Box 28"/>
          <p:cNvSpPr txBox="1">
            <a:spLocks noChangeArrowheads="1"/>
          </p:cNvSpPr>
          <p:nvPr/>
        </p:nvSpPr>
        <p:spPr bwMode="auto">
          <a:xfrm>
            <a:off x="18192" y="64448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5.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Áp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lưỡng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ổn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tán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sắc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(OB)</a:t>
            </a:r>
            <a:endParaRPr lang="en-US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18"/>
          <p:cNvSpPr>
            <a:spLocks noChangeArrowheads="1"/>
          </p:cNvSpPr>
          <p:nvPr/>
        </p:nvSpPr>
        <p:spPr bwMode="auto">
          <a:xfrm>
            <a:off x="-134208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Rectangle 20"/>
          <p:cNvSpPr>
            <a:spLocks noChangeArrowheads="1"/>
          </p:cNvSpPr>
          <p:nvPr/>
        </p:nvSpPr>
        <p:spPr bwMode="auto">
          <a:xfrm>
            <a:off x="-134208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2" name="Rectangle 27"/>
          <p:cNvSpPr>
            <a:spLocks noChangeArrowheads="1"/>
          </p:cNvSpPr>
          <p:nvPr/>
        </p:nvSpPr>
        <p:spPr bwMode="auto">
          <a:xfrm>
            <a:off x="-134208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Rectangle 29"/>
          <p:cNvSpPr>
            <a:spLocks noChangeArrowheads="1"/>
          </p:cNvSpPr>
          <p:nvPr/>
        </p:nvSpPr>
        <p:spPr bwMode="auto">
          <a:xfrm>
            <a:off x="-134208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43"/>
          <p:cNvSpPr>
            <a:spLocks noChangeArrowheads="1"/>
          </p:cNvSpPr>
          <p:nvPr/>
        </p:nvSpPr>
        <p:spPr bwMode="auto">
          <a:xfrm>
            <a:off x="0" y="6432103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Submitted to </a:t>
            </a:r>
            <a:r>
              <a:rPr lang="en-US" sz="22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JOSA B </a:t>
            </a:r>
            <a:r>
              <a:rPr lang="en-US" sz="22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(2015) - Submitted 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rgbClr val="401DA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64BCC42-421A-4A34-AC16-C00E77D69DF4}" type="slidenum">
              <a:rPr lang="en-US" smtClean="0"/>
              <a:pPr/>
              <a:t>17</a:t>
            </a:fld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0" y="6462404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6200" y="762000"/>
            <a:ext cx="906780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Influence of the coupling intensity:</a:t>
            </a:r>
            <a:endParaRPr lang="en-US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6200" y="762000"/>
            <a:ext cx="906780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Influence of the probe detuning:</a:t>
            </a:r>
            <a:endParaRPr lang="en-US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458" y="1244600"/>
            <a:ext cx="8208142" cy="5174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648200" y="5118100"/>
            <a:ext cx="3200400" cy="369332"/>
          </a:xfrm>
          <a:prstGeom prst="rect">
            <a:avLst/>
          </a:prstGeom>
          <a:ln>
            <a:solidFill>
              <a:schemeClr val="accent2">
                <a:shade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b="1" baseline="-250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 </a:t>
            </a:r>
            <a:r>
              <a:rPr lang="en-US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0, </a:t>
            </a:r>
            <a:r>
              <a:rPr lang="en-US" b="1" baseline="-250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 </a:t>
            </a:r>
            <a:r>
              <a:rPr lang="en-US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10 MHz</a:t>
            </a:r>
            <a:endParaRPr lang="en-US" b="1" dirty="0" smtClean="0">
              <a:solidFill>
                <a:srgbClr val="401D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0" y="6432103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Submitted to </a:t>
            </a:r>
            <a:r>
              <a:rPr lang="en-US" sz="22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JOSA B </a:t>
            </a:r>
            <a:r>
              <a:rPr lang="en-US" sz="22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(201) - Submitted 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rgbClr val="401DA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Slide Number Placeholder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BCC42-421A-4A34-AC16-C00E77D69D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0" y="6462404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2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6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8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10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12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19"/>
          <p:cNvSpPr>
            <a:spLocks noChangeArrowheads="1"/>
          </p:cNvSpPr>
          <p:nvPr/>
        </p:nvSpPr>
        <p:spPr bwMode="auto">
          <a:xfrm>
            <a:off x="1143000" y="547048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1008792" y="547048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 Box 28"/>
          <p:cNvSpPr txBox="1">
            <a:spLocks noChangeArrowheads="1"/>
          </p:cNvSpPr>
          <p:nvPr/>
        </p:nvSpPr>
        <p:spPr bwMode="auto">
          <a:xfrm>
            <a:off x="18192" y="64448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5.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Áp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lương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ổn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tán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sắc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(OB)</a:t>
            </a:r>
            <a:endParaRPr lang="en-US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18"/>
          <p:cNvSpPr>
            <a:spLocks noChangeArrowheads="1"/>
          </p:cNvSpPr>
          <p:nvPr/>
        </p:nvSpPr>
        <p:spPr bwMode="auto">
          <a:xfrm>
            <a:off x="-134208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4" name="Rectangle 20"/>
          <p:cNvSpPr>
            <a:spLocks noChangeArrowheads="1"/>
          </p:cNvSpPr>
          <p:nvPr/>
        </p:nvSpPr>
        <p:spPr bwMode="auto">
          <a:xfrm>
            <a:off x="-134208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7"/>
          <p:cNvSpPr>
            <a:spLocks noChangeArrowheads="1"/>
          </p:cNvSpPr>
          <p:nvPr/>
        </p:nvSpPr>
        <p:spPr bwMode="auto">
          <a:xfrm>
            <a:off x="-134208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" name="Rectangle 29"/>
          <p:cNvSpPr>
            <a:spLocks noChangeArrowheads="1"/>
          </p:cNvSpPr>
          <p:nvPr/>
        </p:nvSpPr>
        <p:spPr bwMode="auto">
          <a:xfrm>
            <a:off x="-134208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295400"/>
            <a:ext cx="8458200" cy="510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8130" name="Object 2" descr="Parchment"/>
          <p:cNvGraphicFramePr>
            <a:graphicFrameLocks noChangeAspect="1"/>
          </p:cNvGraphicFramePr>
          <p:nvPr/>
        </p:nvGraphicFramePr>
        <p:xfrm>
          <a:off x="3676918" y="2057400"/>
          <a:ext cx="2266682" cy="1219200"/>
        </p:xfrm>
        <a:graphic>
          <a:graphicData uri="http://schemas.openxmlformats.org/presentationml/2006/ole">
            <p:oleObj spid="_x0000_s73730" name="Equation" r:id="rId4" imgW="825480" imgH="444240" progId="Equation.DSMT4">
              <p:embed/>
            </p:oleObj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191000" y="1307068"/>
            <a:ext cx="3416300" cy="369332"/>
          </a:xfrm>
          <a:prstGeom prst="rect">
            <a:avLst/>
          </a:prstGeom>
          <a:ln>
            <a:solidFill>
              <a:schemeClr val="accent2">
                <a:shade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b="1" baseline="-250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 </a:t>
            </a:r>
            <a:r>
              <a:rPr lang="en-US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 0, </a:t>
            </a:r>
            <a:r>
              <a:rPr lang="en-US" b="1" baseline="-250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 </a:t>
            </a:r>
            <a:r>
              <a:rPr lang="en-US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= 6MHz, </a:t>
            </a:r>
            <a:r>
              <a:rPr lang="en-US" b="1" baseline="-250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 </a:t>
            </a:r>
            <a:r>
              <a:rPr lang="en-US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= 10 MHz</a:t>
            </a:r>
            <a:endParaRPr lang="en-US" b="1" dirty="0" smtClean="0">
              <a:solidFill>
                <a:srgbClr val="401DA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6432103"/>
            <a:ext cx="914400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Submitted to </a:t>
            </a:r>
            <a:r>
              <a:rPr lang="en-US" sz="2200" b="1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JOSA B </a:t>
            </a:r>
            <a:r>
              <a:rPr lang="en-US" sz="2200" dirty="0" smtClean="0">
                <a:solidFill>
                  <a:srgbClr val="401DA3"/>
                </a:solidFill>
                <a:latin typeface="Times New Roman" pitchFamily="18" charset="0"/>
                <a:cs typeface="Times New Roman" pitchFamily="18" charset="0"/>
              </a:rPr>
              <a:t>(2015) - Submitted 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rgbClr val="401DA3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Slide Number Placeholder 1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4BCC42-421A-4A34-AC16-C00E77D69DF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0" y="6462404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2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4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6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" name="Rectangle 10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0" name="Rectangle 6"/>
          <p:cNvSpPr>
            <a:spLocks noChangeArrowheads="1"/>
          </p:cNvSpPr>
          <p:nvPr/>
        </p:nvSpPr>
        <p:spPr bwMode="auto">
          <a:xfrm>
            <a:off x="0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" name="Rectangle 19"/>
          <p:cNvSpPr>
            <a:spLocks noChangeArrowheads="1"/>
          </p:cNvSpPr>
          <p:nvPr/>
        </p:nvSpPr>
        <p:spPr bwMode="auto">
          <a:xfrm>
            <a:off x="1143000" y="547048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19"/>
          <p:cNvSpPr>
            <a:spLocks noChangeArrowheads="1"/>
          </p:cNvSpPr>
          <p:nvPr/>
        </p:nvSpPr>
        <p:spPr bwMode="auto">
          <a:xfrm>
            <a:off x="1008792" y="547048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Text Box 28"/>
          <p:cNvSpPr txBox="1">
            <a:spLocks noChangeArrowheads="1"/>
          </p:cNvSpPr>
          <p:nvPr/>
        </p:nvSpPr>
        <p:spPr bwMode="auto">
          <a:xfrm>
            <a:off x="18192" y="64448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5.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Áp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dụng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cho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lưỡng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ổn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định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tán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sắc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(OB)</a:t>
            </a:r>
            <a:endParaRPr lang="en-US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8"/>
          <p:cNvSpPr>
            <a:spLocks noChangeArrowheads="1"/>
          </p:cNvSpPr>
          <p:nvPr/>
        </p:nvSpPr>
        <p:spPr bwMode="auto">
          <a:xfrm>
            <a:off x="-134208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5" name="Rectangle 20"/>
          <p:cNvSpPr>
            <a:spLocks noChangeArrowheads="1"/>
          </p:cNvSpPr>
          <p:nvPr/>
        </p:nvSpPr>
        <p:spPr bwMode="auto">
          <a:xfrm>
            <a:off x="-134208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6" name="Rectangle 27"/>
          <p:cNvSpPr>
            <a:spLocks noChangeArrowheads="1"/>
          </p:cNvSpPr>
          <p:nvPr/>
        </p:nvSpPr>
        <p:spPr bwMode="auto">
          <a:xfrm>
            <a:off x="-134208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7" name="Rectangle 29"/>
          <p:cNvSpPr>
            <a:spLocks noChangeArrowheads="1"/>
          </p:cNvSpPr>
          <p:nvPr/>
        </p:nvSpPr>
        <p:spPr bwMode="auto">
          <a:xfrm>
            <a:off x="-134208" y="1364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76200" y="762000"/>
            <a:ext cx="9067800" cy="430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2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Influence of the cooperation parameter:</a:t>
            </a:r>
            <a:endParaRPr lang="en-US" sz="22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764752" y="152400"/>
            <a:ext cx="742674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600" b="1" dirty="0" err="1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Nội</a:t>
            </a:r>
            <a:r>
              <a:rPr lang="en-US" sz="36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 dung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9" name="AutoShape 31"/>
          <p:cNvSpPr>
            <a:spLocks noChangeArrowheads="1"/>
          </p:cNvSpPr>
          <p:nvPr/>
        </p:nvSpPr>
        <p:spPr bwMode="auto">
          <a:xfrm>
            <a:off x="1689100" y="1219200"/>
            <a:ext cx="4800600" cy="609600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thiệu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0" name="AutoShape 32"/>
          <p:cNvSpPr>
            <a:spLocks noChangeArrowheads="1"/>
          </p:cNvSpPr>
          <p:nvPr/>
        </p:nvSpPr>
        <p:spPr bwMode="auto">
          <a:xfrm>
            <a:off x="1600200" y="2514600"/>
            <a:ext cx="4800600" cy="598488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81" name="AutoShape 33"/>
          <p:cNvSpPr>
            <a:spLocks noChangeArrowheads="1"/>
          </p:cNvSpPr>
          <p:nvPr/>
        </p:nvSpPr>
        <p:spPr bwMode="auto">
          <a:xfrm>
            <a:off x="1676400" y="3200400"/>
            <a:ext cx="4800600" cy="609600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AutoShape 33"/>
          <p:cNvSpPr>
            <a:spLocks noChangeArrowheads="1"/>
          </p:cNvSpPr>
          <p:nvPr/>
        </p:nvSpPr>
        <p:spPr bwMode="auto">
          <a:xfrm>
            <a:off x="1689100" y="4572000"/>
            <a:ext cx="4800600" cy="685800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6432539"/>
            <a:ext cx="9144000" cy="400110"/>
            <a:chOff x="0" y="6457939"/>
            <a:chExt cx="9144000" cy="400110"/>
          </a:xfrm>
        </p:grpSpPr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0" y="6457939"/>
              <a:ext cx="9144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dirty="0" smtClean="0">
                  <a:solidFill>
                    <a:srgbClr val="401DA3"/>
                  </a:solidFill>
                  <a:latin typeface="Times New Roman" pitchFamily="18" charset="0"/>
                  <a:cs typeface="Times New Roman" pitchFamily="18" charset="0"/>
                </a:rPr>
                <a:t>VINH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401DA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2000" b="1" dirty="0" smtClean="0">
                  <a:solidFill>
                    <a:srgbClr val="401DA3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r>
                <a:rPr kumimoji="0" lang="en-US" sz="2000" b="1" i="0" u="none" strike="noStrike" cap="none" normalizeH="0" baseline="0" dirty="0" smtClean="0">
                  <a:ln>
                    <a:noFill/>
                  </a:ln>
                  <a:solidFill>
                    <a:srgbClr val="401DA3"/>
                  </a:solidFill>
                  <a:effectLst/>
                  <a:latin typeface="Times New Roman" pitchFamily="18" charset="0"/>
                  <a:cs typeface="Times New Roman" pitchFamily="18" charset="0"/>
                </a:rPr>
                <a:t>/2016</a:t>
              </a:r>
              <a:endPara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401DA3"/>
                </a:solidFill>
                <a:effectLst/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524000" y="6475412"/>
              <a:ext cx="5943600" cy="1588"/>
            </a:xfrm>
            <a:prstGeom prst="line">
              <a:avLst/>
            </a:prstGeom>
            <a:ln w="254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1524000" y="850900"/>
            <a:ext cx="5943600" cy="15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685799" cy="66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Rectangle 19"/>
          <p:cNvSpPr/>
          <p:nvPr/>
        </p:nvSpPr>
        <p:spPr>
          <a:xfrm>
            <a:off x="1676400" y="3962400"/>
            <a:ext cx="63337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5.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2" name="AutoShape 32"/>
          <p:cNvSpPr>
            <a:spLocks noChangeArrowheads="1"/>
          </p:cNvSpPr>
          <p:nvPr/>
        </p:nvSpPr>
        <p:spPr bwMode="auto">
          <a:xfrm>
            <a:off x="1676400" y="2590800"/>
            <a:ext cx="4800600" cy="598488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giải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tích</a:t>
            </a:r>
            <a:r>
              <a:rPr kumimoji="0" lang="en-US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52600" y="1905000"/>
            <a:ext cx="3733800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endParaRPr lang="en-US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0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0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0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0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" name="Rectangle 10"/>
          <p:cNvSpPr>
            <a:spLocks noChangeArrowheads="1"/>
          </p:cNvSpPr>
          <p:nvPr/>
        </p:nvSpPr>
        <p:spPr bwMode="auto">
          <a:xfrm>
            <a:off x="0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0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0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0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6"/>
          <p:cNvSpPr>
            <a:spLocks noChangeArrowheads="1"/>
          </p:cNvSpPr>
          <p:nvPr/>
        </p:nvSpPr>
        <p:spPr bwMode="auto">
          <a:xfrm>
            <a:off x="0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19"/>
          <p:cNvSpPr>
            <a:spLocks noChangeArrowheads="1"/>
          </p:cNvSpPr>
          <p:nvPr/>
        </p:nvSpPr>
        <p:spPr bwMode="auto">
          <a:xfrm>
            <a:off x="685800" y="838200"/>
            <a:ext cx="4953000" cy="45719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 Box 28"/>
          <p:cNvSpPr txBox="1">
            <a:spLocks noChangeArrowheads="1"/>
          </p:cNvSpPr>
          <p:nvPr/>
        </p:nvSpPr>
        <p:spPr bwMode="auto">
          <a:xfrm>
            <a:off x="0" y="2286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6.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Trường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khí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nguyên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tử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mức</a:t>
            </a:r>
            <a:endParaRPr lang="en-US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18"/>
          <p:cNvSpPr>
            <a:spLocks noChangeArrowheads="1"/>
          </p:cNvSpPr>
          <p:nvPr/>
        </p:nvSpPr>
        <p:spPr bwMode="auto">
          <a:xfrm>
            <a:off x="-134208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7" name="Rectangle 20"/>
          <p:cNvSpPr>
            <a:spLocks noChangeArrowheads="1"/>
          </p:cNvSpPr>
          <p:nvPr/>
        </p:nvSpPr>
        <p:spPr bwMode="auto">
          <a:xfrm>
            <a:off x="-134208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8" name="Rectangle 27"/>
          <p:cNvSpPr>
            <a:spLocks noChangeArrowheads="1"/>
          </p:cNvSpPr>
          <p:nvPr/>
        </p:nvSpPr>
        <p:spPr bwMode="auto">
          <a:xfrm>
            <a:off x="-134208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9" name="Rectangle 29"/>
          <p:cNvSpPr>
            <a:spLocks noChangeArrowheads="1"/>
          </p:cNvSpPr>
          <p:nvPr/>
        </p:nvSpPr>
        <p:spPr bwMode="auto">
          <a:xfrm>
            <a:off x="-134208" y="76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838200" y="1447800"/>
            <a:ext cx="5334000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endParaRPr lang="en-US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2881" name="Object 1"/>
          <p:cNvGraphicFramePr>
            <a:graphicFrameLocks noChangeAspect="1"/>
          </p:cNvGraphicFramePr>
          <p:nvPr/>
        </p:nvGraphicFramePr>
        <p:xfrm>
          <a:off x="1066800" y="3352800"/>
          <a:ext cx="5791200" cy="1027790"/>
        </p:xfrm>
        <a:graphic>
          <a:graphicData uri="http://schemas.openxmlformats.org/presentationml/2006/ole">
            <p:oleObj spid="_x0000_s122881" name="Equation" r:id="rId4" imgW="2870200" imgH="508000" progId="Equation.DSMT4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609600" y="1295400"/>
            <a:ext cx="4800600" cy="156966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Master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19200" y="4419600"/>
            <a:ext cx="5562600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95800" y="4953000"/>
            <a:ext cx="3352800" cy="76944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L: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buồng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endParaRPr lang="en-US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8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2884" name="Object 4"/>
          <p:cNvGraphicFramePr>
            <a:graphicFrameLocks noChangeAspect="1"/>
          </p:cNvGraphicFramePr>
          <p:nvPr/>
        </p:nvGraphicFramePr>
        <p:xfrm>
          <a:off x="2133600" y="5715000"/>
          <a:ext cx="1866123" cy="914400"/>
        </p:xfrm>
        <a:graphic>
          <a:graphicData uri="http://schemas.openxmlformats.org/presentationml/2006/ole">
            <p:oleObj spid="_x0000_s122884" name="Equation" r:id="rId5" imgW="952200" imgH="469800" progId="Equation.DSMT4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962400" y="5791200"/>
            <a:ext cx="2743200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endParaRPr lang="en-US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495800" y="5943600"/>
            <a:ext cx="3962400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hòa</a:t>
            </a:r>
            <a:endParaRPr lang="en-US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88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22886" name="Object 6"/>
          <p:cNvGraphicFramePr>
            <a:graphicFrameLocks noChangeAspect="1"/>
          </p:cNvGraphicFramePr>
          <p:nvPr/>
        </p:nvGraphicFramePr>
        <p:xfrm>
          <a:off x="2133600" y="4988983"/>
          <a:ext cx="762000" cy="592667"/>
        </p:xfrm>
        <a:graphic>
          <a:graphicData uri="http://schemas.openxmlformats.org/presentationml/2006/ole">
            <p:oleObj spid="_x0000_s122886" name="Equation" r:id="rId6" imgW="520474" imgH="393529" progId="Equation.DSMT4">
              <p:embed/>
            </p:oleObj>
          </a:graphicData>
        </a:graphic>
      </p:graphicFrame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1295400"/>
            <a:ext cx="1108910" cy="1414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Box 2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6.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Trường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khí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nguyên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tử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mức</a:t>
            </a:r>
            <a:endParaRPr lang="en-US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8" name="Content Placeholder 7"/>
          <p:cNvGraphicFramePr>
            <a:graphicFrameLocks noChangeAspect="1"/>
          </p:cNvGraphicFramePr>
          <p:nvPr>
            <p:ph idx="1"/>
          </p:nvPr>
        </p:nvGraphicFramePr>
        <p:xfrm>
          <a:off x="2174631" y="1830070"/>
          <a:ext cx="3159369" cy="684530"/>
        </p:xfrm>
        <a:graphic>
          <a:graphicData uri="http://schemas.openxmlformats.org/presentationml/2006/ole">
            <p:oleObj spid="_x0000_s123906" name="Equation" r:id="rId3" imgW="1524000" imgH="330200" progId="Equation.DSMT4">
              <p:embed/>
            </p:oleObj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1066800"/>
            <a:ext cx="7239000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6.1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graphicFrame>
        <p:nvGraphicFramePr>
          <p:cNvPr id="2" name="Object 9"/>
          <p:cNvGraphicFramePr>
            <a:graphicFrameLocks noChangeAspect="1"/>
          </p:cNvGraphicFramePr>
          <p:nvPr/>
        </p:nvGraphicFramePr>
        <p:xfrm>
          <a:off x="2133600" y="2602434"/>
          <a:ext cx="4503737" cy="3579292"/>
        </p:xfrm>
        <a:graphic>
          <a:graphicData uri="http://schemas.openxmlformats.org/presentationml/2006/ole">
            <p:oleObj spid="_x0000_s123907" name="Bitmap Image" r:id="rId4" imgW="4069433" imgH="3238781" progId="PBrush">
              <p:embed/>
            </p:oleObj>
          </a:graphicData>
        </a:graphic>
      </p:graphicFrame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457200" y="304800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8A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Arial" pitchFamily="34" charset="0"/>
              </a:rPr>
              <a:t>6.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ea typeface="+mj-ea"/>
                <a:cs typeface="Arial" pitchFamily="34" charset="0"/>
              </a:rPr>
              <a:t>Trường hợp  khí nguyên tử hai mức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976" y="1600200"/>
            <a:ext cx="4952024" cy="4904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2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6.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Trường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khí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nguyên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tử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mức</a:t>
            </a:r>
            <a:endParaRPr lang="en-US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3000" y="1143000"/>
            <a:ext cx="5105400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endParaRPr lang="en-US" sz="2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Box 2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6.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Trường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khí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nguyên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tử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mức</a:t>
            </a:r>
            <a:endParaRPr lang="en-US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 noChangeArrowheads="1"/>
          </p:cNvSpPr>
          <p:nvPr>
            <p:ph idx="1"/>
          </p:nvPr>
        </p:nvSpPr>
        <p:spPr bwMode="auto">
          <a:xfrm>
            <a:off x="457200" y="1143000"/>
            <a:ext cx="8229600" cy="403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80" tIns="17140" rIns="34280" bIns="17140">
            <a:spAutoFit/>
          </a:bodyPr>
          <a:lstStyle/>
          <a:p>
            <a:pPr algn="just"/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6.2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/>
              <a:t>[8]</a:t>
            </a:r>
            <a:endParaRPr lang="en-US" sz="2400" dirty="0">
              <a:solidFill>
                <a:srgbClr val="000000"/>
              </a:solidFill>
              <a:ea typeface="Tahoma" pitchFamily="34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1698625"/>
            <a:ext cx="20764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7"/>
          <p:cNvGraphicFramePr>
            <a:graphicFrameLocks noChangeAspect="1"/>
          </p:cNvGraphicFramePr>
          <p:nvPr/>
        </p:nvGraphicFramePr>
        <p:xfrm>
          <a:off x="1449316" y="2286000"/>
          <a:ext cx="4187123" cy="3429000"/>
        </p:xfrm>
        <a:graphic>
          <a:graphicData uri="http://schemas.openxmlformats.org/presentationml/2006/ole">
            <p:oleObj spid="_x0000_s124931" name="Bitmap Image" r:id="rId5" imgW="3657917" imgH="2994920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5" name="Text Box 28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6.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Trường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hợp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khí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nguyên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tử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hai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mức</a:t>
            </a:r>
            <a:endParaRPr lang="en-US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4425" y="1600200"/>
            <a:ext cx="53351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143000" y="1066800"/>
            <a:ext cx="4876800" cy="43088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lưỡng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thụ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914400" y="76200"/>
            <a:ext cx="7426748" cy="685800"/>
            <a:chOff x="825447" y="-101600"/>
            <a:chExt cx="7426324" cy="685800"/>
          </a:xfrm>
        </p:grpSpPr>
        <p:sp>
          <p:nvSpPr>
            <p:cNvPr id="1027" name="Rectangle 19"/>
            <p:cNvSpPr>
              <a:spLocks noChangeArrowheads="1"/>
            </p:cNvSpPr>
            <p:nvPr/>
          </p:nvSpPr>
          <p:spPr bwMode="auto">
            <a:xfrm>
              <a:off x="1054034" y="508000"/>
              <a:ext cx="7086195" cy="76200"/>
            </a:xfrm>
            <a:prstGeom prst="rect">
              <a:avLst/>
            </a:prstGeom>
            <a:gradFill rotWithShape="1">
              <a:gsLst>
                <a:gs pos="0">
                  <a:srgbClr val="8A0000"/>
                </a:gs>
                <a:gs pos="100000">
                  <a:srgbClr val="AEAEA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Text Box 28"/>
            <p:cNvSpPr txBox="1">
              <a:spLocks noChangeArrowheads="1"/>
            </p:cNvSpPr>
            <p:nvPr/>
          </p:nvSpPr>
          <p:spPr bwMode="auto">
            <a:xfrm>
              <a:off x="825447" y="-101600"/>
              <a:ext cx="742632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800" b="1" dirty="0" smtClean="0">
                  <a:solidFill>
                    <a:srgbClr val="8A0000"/>
                  </a:solidFill>
                  <a:latin typeface="Times New Roman" pitchFamily="18" charset="0"/>
                  <a:cs typeface="Arial" pitchFamily="34" charset="0"/>
                </a:rPr>
                <a:t>1.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Times New Roman" pitchFamily="18" charset="0"/>
                  <a:cs typeface="Arial" pitchFamily="34" charset="0"/>
                </a:rPr>
                <a:t>Mở</a:t>
              </a: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Times New Roman" pitchFamily="18" charset="0"/>
                  <a:cs typeface="Arial" pitchFamily="34" charset="0"/>
                </a:rPr>
                <a:t>đầu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0" y="7874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EIT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685799" cy="66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8" name="Group 27"/>
          <p:cNvGrpSpPr/>
          <p:nvPr/>
        </p:nvGrpSpPr>
        <p:grpSpPr>
          <a:xfrm>
            <a:off x="76200" y="1346612"/>
            <a:ext cx="2686050" cy="2539588"/>
            <a:chOff x="76200" y="1346612"/>
            <a:chExt cx="2686050" cy="2539588"/>
          </a:xfrm>
        </p:grpSpPr>
        <p:pic>
          <p:nvPicPr>
            <p:cNvPr id="14" name="Picture 1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200" y="1346612"/>
              <a:ext cx="2686050" cy="2076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9" name="TextBox 18"/>
            <p:cNvSpPr txBox="1"/>
            <p:nvPr/>
          </p:nvSpPr>
          <p:spPr>
            <a:xfrm>
              <a:off x="152400" y="3516868"/>
              <a:ext cx="2133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Clr>
                  <a:srgbClr val="FF0000"/>
                </a:buClr>
              </a:pPr>
              <a:r>
                <a:rPr lang="en-US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Hệ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3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mức</a:t>
              </a:r>
              <a:endParaRPr lang="en-US" dirty="0" smtClean="0">
                <a:latin typeface="Times New Roman" pitchFamily="18" charset="0"/>
                <a:cs typeface="Times New Roman" pitchFamily="18" charset="0"/>
                <a:sym typeface="Symbol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438400" y="1264062"/>
            <a:ext cx="2971800" cy="2686670"/>
            <a:chOff x="2438400" y="1264062"/>
            <a:chExt cx="2971800" cy="2686670"/>
          </a:xfrm>
        </p:grpSpPr>
        <p:pic>
          <p:nvPicPr>
            <p:cNvPr id="12" name="Picture 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4567" y="1264062"/>
              <a:ext cx="2495633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0" name="TextBox 19"/>
            <p:cNvSpPr txBox="1"/>
            <p:nvPr/>
          </p:nvSpPr>
          <p:spPr>
            <a:xfrm>
              <a:off x="2438400" y="3581400"/>
              <a:ext cx="29718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Clr>
                  <a:srgbClr val="FF0000"/>
                </a:buClr>
              </a:pPr>
              <a:r>
                <a:rPr lang="en-US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Các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nhánh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giao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thoa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lượng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tử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.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88900" y="4048542"/>
            <a:ext cx="5168900" cy="246221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EIT:</a:t>
            </a:r>
          </a:p>
          <a:p>
            <a:pPr marL="800100" lvl="1" indent="-34290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800100" lvl="1" indent="-34290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	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800100" lvl="1" indent="-34290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phi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Kerr,</a:t>
            </a:r>
          </a:p>
          <a:p>
            <a:pPr marL="800100" lvl="1" indent="-34290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Lưởng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0100" lvl="1" indent="-342900" algn="just"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cổng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quang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3276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1219200"/>
            <a:ext cx="3657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914400" y="76200"/>
            <a:ext cx="7426748" cy="609600"/>
            <a:chOff x="825447" y="-101600"/>
            <a:chExt cx="7426324" cy="609600"/>
          </a:xfrm>
        </p:grpSpPr>
        <p:sp>
          <p:nvSpPr>
            <p:cNvPr id="1027" name="Rectangle 19"/>
            <p:cNvSpPr>
              <a:spLocks noChangeArrowheads="1"/>
            </p:cNvSpPr>
            <p:nvPr/>
          </p:nvSpPr>
          <p:spPr bwMode="auto">
            <a:xfrm>
              <a:off x="1054034" y="431800"/>
              <a:ext cx="7086195" cy="76200"/>
            </a:xfrm>
            <a:prstGeom prst="rect">
              <a:avLst/>
            </a:prstGeom>
            <a:gradFill rotWithShape="1">
              <a:gsLst>
                <a:gs pos="0">
                  <a:srgbClr val="8A0000"/>
                </a:gs>
                <a:gs pos="100000">
                  <a:srgbClr val="AEAEAE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8" name="Text Box 28"/>
            <p:cNvSpPr txBox="1">
              <a:spLocks noChangeArrowheads="1"/>
            </p:cNvSpPr>
            <p:nvPr/>
          </p:nvSpPr>
          <p:spPr bwMode="auto">
            <a:xfrm>
              <a:off x="825447" y="-101600"/>
              <a:ext cx="742632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rgbClr val="8A0000"/>
                  </a:solidFill>
                  <a:effectLst/>
                  <a:latin typeface="Times New Roman" pitchFamily="18" charset="0"/>
                  <a:cs typeface="Arial" pitchFamily="34" charset="0"/>
                </a:rPr>
                <a:t>2.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Times New Roman" pitchFamily="18" charset="0"/>
                  <a:cs typeface="Arial" pitchFamily="34" charset="0"/>
                </a:rPr>
                <a:t>Hệ</a:t>
              </a: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  <a:cs typeface="Arial" pitchFamily="34" charset="0"/>
                </a:rPr>
                <a:t> 5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Times New Roman" pitchFamily="18" charset="0"/>
                  <a:cs typeface="Arial" pitchFamily="34" charset="0"/>
                </a:rPr>
                <a:t>mức</a:t>
              </a: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Times New Roman" pitchFamily="18" charset="0"/>
                  <a:cs typeface="Arial" pitchFamily="34" charset="0"/>
                </a:rPr>
                <a:t>cấu</a:t>
              </a: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Times New Roman" pitchFamily="18" charset="0"/>
                  <a:cs typeface="Arial" pitchFamily="34" charset="0"/>
                </a:rPr>
                <a:t>hình</a:t>
              </a: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Times New Roman" pitchFamily="18" charset="0"/>
                  <a:cs typeface="Arial" pitchFamily="34" charset="0"/>
                </a:rPr>
                <a:t>bậc</a:t>
              </a:r>
              <a:r>
                <a:rPr lang="en-US" sz="2800" b="1" dirty="0" smtClean="0">
                  <a:solidFill>
                    <a:srgbClr val="0000CC"/>
                  </a:solidFill>
                  <a:latin typeface="Times New Roman" pitchFamily="18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Times New Roman" pitchFamily="18" charset="0"/>
                  <a:cs typeface="Arial" pitchFamily="34" charset="0"/>
                </a:rPr>
                <a:t>thang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105400" y="990600"/>
            <a:ext cx="3429000" cy="4117419"/>
            <a:chOff x="5715000" y="1585913"/>
            <a:chExt cx="3429000" cy="4117419"/>
          </a:xfrm>
        </p:grpSpPr>
        <p:sp>
          <p:nvSpPr>
            <p:cNvPr id="17" name="TextBox 16"/>
            <p:cNvSpPr txBox="1"/>
            <p:nvPr/>
          </p:nvSpPr>
          <p:spPr>
            <a:xfrm>
              <a:off x="5715000" y="5334000"/>
              <a:ext cx="342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Clr>
                  <a:srgbClr val="FF0000"/>
                </a:buClr>
              </a:pPr>
              <a:r>
                <a:rPr lang="en-US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Hệ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5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mức</a:t>
              </a:r>
              <a:endParaRPr lang="en-US" dirty="0" smtClean="0">
                <a:latin typeface="Times New Roman" pitchFamily="18" charset="0"/>
                <a:cs typeface="Times New Roman" pitchFamily="18" charset="0"/>
                <a:sym typeface="Symbol"/>
              </a:endParaRPr>
            </a:p>
          </p:txBody>
        </p:sp>
        <p:pic>
          <p:nvPicPr>
            <p:cNvPr id="21516" name="Picture 1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77000" y="1585913"/>
              <a:ext cx="1828800" cy="368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6553200" y="5594350"/>
            <a:ext cx="2133600" cy="365125"/>
          </a:xfrm>
        </p:spPr>
        <p:txBody>
          <a:bodyPr/>
          <a:lstStyle/>
          <a:p>
            <a:fld id="{964BCC42-421A-4A34-AC16-C00E77D69DF4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09600" y="1066800"/>
            <a:ext cx="3429000" cy="4103132"/>
            <a:chOff x="533400" y="1524000"/>
            <a:chExt cx="3429000" cy="4103132"/>
          </a:xfrm>
        </p:grpSpPr>
        <p:pic>
          <p:nvPicPr>
            <p:cNvPr id="778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7800" y="1524000"/>
              <a:ext cx="1514475" cy="3524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TextBox 17"/>
            <p:cNvSpPr txBox="1"/>
            <p:nvPr/>
          </p:nvSpPr>
          <p:spPr>
            <a:xfrm>
              <a:off x="533400" y="5257800"/>
              <a:ext cx="3429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ctr">
                <a:buClr>
                  <a:srgbClr val="FF0000"/>
                </a:buClr>
              </a:pPr>
              <a:r>
                <a:rPr lang="en-US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Hệ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  <a:sym typeface="Symbol"/>
                </a:rPr>
                <a:t> 3 </a:t>
              </a:r>
              <a:r>
                <a:rPr lang="en-US" dirty="0" err="1" smtClean="0">
                  <a:latin typeface="Times New Roman" pitchFamily="18" charset="0"/>
                  <a:cs typeface="Times New Roman" pitchFamily="18" charset="0"/>
                  <a:sym typeface="Symbol"/>
                </a:rPr>
                <a:t>mức</a:t>
              </a:r>
              <a:endParaRPr lang="en-US" dirty="0" smtClean="0">
                <a:latin typeface="Times New Roman" pitchFamily="18" charset="0"/>
                <a:cs typeface="Times New Roman" pitchFamily="18" charset="0"/>
                <a:sym typeface="Symbol"/>
              </a:endParaRPr>
            </a:p>
          </p:txBody>
        </p:sp>
      </p:grpSp>
      <p:sp>
        <p:nvSpPr>
          <p:cNvPr id="21" name="Right Arrow 20"/>
          <p:cNvSpPr/>
          <p:nvPr/>
        </p:nvSpPr>
        <p:spPr>
          <a:xfrm>
            <a:off x="4191000" y="2743200"/>
            <a:ext cx="533400" cy="4572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15000" y="838200"/>
            <a:ext cx="2209800" cy="1295400"/>
          </a:xfrm>
          <a:prstGeom prst="ellipse">
            <a:avLst/>
          </a:prstGeom>
          <a:noFill/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9"/>
          <p:cNvSpPr>
            <a:spLocks noChangeArrowheads="1"/>
          </p:cNvSpPr>
          <p:nvPr/>
        </p:nvSpPr>
        <p:spPr bwMode="auto">
          <a:xfrm>
            <a:off x="1066800" y="762000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457200" y="228600"/>
            <a:ext cx="74267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3. </a:t>
            </a:r>
            <a:r>
              <a:rPr lang="en-US" sz="2800" b="1" dirty="0" err="1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Kết</a:t>
            </a: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Nhóm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nghiên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cứu</a:t>
            </a:r>
            <a:endParaRPr lang="en-US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6200" y="914400"/>
            <a:ext cx="8991600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master: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544" name="Object 16"/>
          <p:cNvGraphicFramePr>
            <a:graphicFrameLocks noChangeAspect="1"/>
          </p:cNvGraphicFramePr>
          <p:nvPr/>
        </p:nvGraphicFramePr>
        <p:xfrm>
          <a:off x="2286000" y="1462088"/>
          <a:ext cx="2290762" cy="671512"/>
        </p:xfrm>
        <a:graphic>
          <a:graphicData uri="http://schemas.openxmlformats.org/presentationml/2006/ole">
            <p:oleObj spid="_x0000_s89090" name="Equation" r:id="rId3" imgW="1257120" imgH="368280" progId="Equation.DSMT4">
              <p:embed/>
            </p:oleObj>
          </a:graphicData>
        </a:graphic>
      </p:graphicFrame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5</a:t>
            </a:fld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6489700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103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90800" y="2895600"/>
            <a:ext cx="20193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Box 32"/>
          <p:cNvSpPr txBox="1"/>
          <p:nvPr/>
        </p:nvSpPr>
        <p:spPr>
          <a:xfrm>
            <a:off x="5029200" y="1550313"/>
            <a:ext cx="3810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</a:pP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Có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25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phương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trình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cho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 </a:t>
            </a:r>
            <a:r>
              <a:rPr lang="el-GR" sz="2200" b="1" i="1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ρ</a:t>
            </a:r>
            <a:r>
              <a:rPr lang="en-US" sz="2200" b="1" i="1" baseline="-25000" dirty="0" err="1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ik</a:t>
            </a:r>
            <a:r>
              <a:rPr lang="en-US" sz="2200" b="1" i="1" baseline="-25000" dirty="0" smtClean="0">
                <a:solidFill>
                  <a:srgbClr val="FF0000"/>
                </a:solidFill>
                <a:latin typeface="Times New Roman"/>
                <a:cs typeface="Times New Roman"/>
                <a:sym typeface="Symbol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i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k = 1..5)</a:t>
            </a:r>
            <a:endParaRPr lang="en-US" sz="2200" b="1" dirty="0" smtClean="0"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6200" y="2357735"/>
            <a:ext cx="8991600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ρ</a:t>
            </a:r>
            <a:r>
              <a:rPr lang="en-US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và</a:t>
            </a:r>
            <a:r>
              <a:rPr lang="en-US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l-GR" sz="24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χ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910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4800600"/>
            <a:ext cx="5562600" cy="62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4" name="TextBox 43"/>
          <p:cNvSpPr txBox="1"/>
          <p:nvPr/>
        </p:nvSpPr>
        <p:spPr>
          <a:xfrm>
            <a:off x="152400" y="4191000"/>
            <a:ext cx="8991600" cy="461665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just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nhiễu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loạn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9105" name="Object 17"/>
          <p:cNvGraphicFramePr>
            <a:graphicFrameLocks noChangeAspect="1"/>
          </p:cNvGraphicFramePr>
          <p:nvPr/>
        </p:nvGraphicFramePr>
        <p:xfrm>
          <a:off x="1676400" y="5486400"/>
          <a:ext cx="3707376" cy="457200"/>
        </p:xfrm>
        <a:graphic>
          <a:graphicData uri="http://schemas.openxmlformats.org/presentationml/2006/ole">
            <p:oleObj spid="_x0000_s89105" name="Equation" r:id="rId6" imgW="1752480" imgH="2156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9"/>
          <p:cNvSpPr>
            <a:spLocks noChangeArrowheads="1"/>
          </p:cNvSpPr>
          <p:nvPr/>
        </p:nvSpPr>
        <p:spPr bwMode="auto">
          <a:xfrm>
            <a:off x="1143000" y="533400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28"/>
          <p:cNvSpPr txBox="1">
            <a:spLocks noChangeArrowheads="1"/>
          </p:cNvSpPr>
          <p:nvPr/>
        </p:nvSpPr>
        <p:spPr bwMode="auto">
          <a:xfrm>
            <a:off x="152400" y="508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4. </a:t>
            </a:r>
            <a:r>
              <a:rPr lang="en-US" sz="2800" b="1" dirty="0" err="1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Kết</a:t>
            </a: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: 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Phổ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Doppler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chứa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EIT </a:t>
            </a:r>
            <a:endParaRPr lang="en-US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4287837" y="1828800"/>
            <a:ext cx="484632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45" name="Object 17"/>
          <p:cNvGraphicFramePr>
            <a:graphicFrameLocks noChangeAspect="1"/>
          </p:cNvGraphicFramePr>
          <p:nvPr/>
        </p:nvGraphicFramePr>
        <p:xfrm>
          <a:off x="1368425" y="914400"/>
          <a:ext cx="6351588" cy="873125"/>
        </p:xfrm>
        <a:graphic>
          <a:graphicData uri="http://schemas.openxmlformats.org/presentationml/2006/ole">
            <p:oleObj spid="_x0000_s90115" name="Equation" r:id="rId3" imgW="4991040" imgH="685800" progId="Equation.DSMT4">
              <p:embed/>
            </p:oleObj>
          </a:graphicData>
        </a:graphic>
      </p:graphicFrame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54" name="Object 26"/>
          <p:cNvGraphicFramePr>
            <a:graphicFrameLocks noChangeAspect="1"/>
          </p:cNvGraphicFramePr>
          <p:nvPr/>
        </p:nvGraphicFramePr>
        <p:xfrm>
          <a:off x="1925637" y="3352800"/>
          <a:ext cx="2729204" cy="619125"/>
        </p:xfrm>
        <a:graphic>
          <a:graphicData uri="http://schemas.openxmlformats.org/presentationml/2006/ole">
            <p:oleObj spid="_x0000_s90116" name="Equation" r:id="rId4" imgW="2057400" imgH="469900" progId="Equation.DSMT4">
              <p:embed/>
            </p:oleObj>
          </a:graphicData>
        </a:graphic>
      </p:graphicFrame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56" name="Object 28"/>
          <p:cNvGraphicFramePr>
            <a:graphicFrameLocks noChangeAspect="1"/>
          </p:cNvGraphicFramePr>
          <p:nvPr/>
        </p:nvGraphicFramePr>
        <p:xfrm>
          <a:off x="4745037" y="3414028"/>
          <a:ext cx="2667000" cy="619351"/>
        </p:xfrm>
        <a:graphic>
          <a:graphicData uri="http://schemas.openxmlformats.org/presentationml/2006/ole">
            <p:oleObj spid="_x0000_s90117" name="Equation" r:id="rId5" imgW="2006600" imgH="469900" progId="Equation.DSMT4">
              <p:embed/>
            </p:oleObj>
          </a:graphicData>
        </a:graphic>
      </p:graphicFrame>
      <p:sp>
        <p:nvSpPr>
          <p:cNvPr id="37" name="Down Arrow 36"/>
          <p:cNvSpPr/>
          <p:nvPr/>
        </p:nvSpPr>
        <p:spPr>
          <a:xfrm>
            <a:off x="3144837" y="2846696"/>
            <a:ext cx="5334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Down Arrow 39"/>
          <p:cNvSpPr/>
          <p:nvPr/>
        </p:nvSpPr>
        <p:spPr>
          <a:xfrm>
            <a:off x="5735637" y="2868304"/>
            <a:ext cx="533400" cy="4844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Object 29"/>
          <p:cNvGraphicFramePr>
            <a:graphicFrameLocks noChangeAspect="1"/>
          </p:cNvGraphicFramePr>
          <p:nvPr/>
        </p:nvGraphicFramePr>
        <p:xfrm>
          <a:off x="739775" y="3962400"/>
          <a:ext cx="2624138" cy="700387"/>
        </p:xfrm>
        <a:graphic>
          <a:graphicData uri="http://schemas.openxmlformats.org/presentationml/2006/ole">
            <p:oleObj spid="_x0000_s90118" name="Equation" r:id="rId6" imgW="1536033" imgH="406224" progId="Equation.DSMT4">
              <p:embed/>
            </p:oleObj>
          </a:graphicData>
        </a:graphic>
      </p:graphicFrame>
      <p:graphicFrame>
        <p:nvGraphicFramePr>
          <p:cNvPr id="22558" name="Object 30"/>
          <p:cNvGraphicFramePr>
            <a:graphicFrameLocks noChangeAspect="1"/>
          </p:cNvGraphicFramePr>
          <p:nvPr/>
        </p:nvGraphicFramePr>
        <p:xfrm>
          <a:off x="4244975" y="4153200"/>
          <a:ext cx="4289425" cy="661987"/>
        </p:xfrm>
        <a:graphic>
          <a:graphicData uri="http://schemas.openxmlformats.org/presentationml/2006/ole">
            <p:oleObj spid="_x0000_s90119" name="Equation" r:id="rId7" imgW="2717800" imgH="419100" progId="Equation.DSMT4">
              <p:embed/>
            </p:oleObj>
          </a:graphicData>
        </a:graphic>
      </p:graphicFrame>
      <p:graphicFrame>
        <p:nvGraphicFramePr>
          <p:cNvPr id="22559" name="Object 31"/>
          <p:cNvGraphicFramePr>
            <a:graphicFrameLocks noChangeAspect="1"/>
          </p:cNvGraphicFramePr>
          <p:nvPr/>
        </p:nvGraphicFramePr>
        <p:xfrm>
          <a:off x="663575" y="4617049"/>
          <a:ext cx="3175000" cy="711200"/>
        </p:xfrm>
        <a:graphic>
          <a:graphicData uri="http://schemas.openxmlformats.org/presentationml/2006/ole">
            <p:oleObj spid="_x0000_s90120" name="Equation" r:id="rId8" imgW="1917700" imgH="431800" progId="Equation.DSMT4">
              <p:embed/>
            </p:oleObj>
          </a:graphicData>
        </a:graphic>
      </p:graphicFrame>
      <p:graphicFrame>
        <p:nvGraphicFramePr>
          <p:cNvPr id="22560" name="Object 32"/>
          <p:cNvGraphicFramePr>
            <a:graphicFrameLocks noChangeAspect="1"/>
          </p:cNvGraphicFramePr>
          <p:nvPr/>
        </p:nvGraphicFramePr>
        <p:xfrm>
          <a:off x="4778375" y="4851700"/>
          <a:ext cx="3657600" cy="725487"/>
        </p:xfrm>
        <a:graphic>
          <a:graphicData uri="http://schemas.openxmlformats.org/presentationml/2006/ole">
            <p:oleObj spid="_x0000_s90121" name="Equation" r:id="rId9" imgW="2159000" imgH="431800" progId="Equation.DSMT4">
              <p:embed/>
            </p:oleObj>
          </a:graphicData>
        </a:graphic>
      </p:graphicFrame>
      <p:graphicFrame>
        <p:nvGraphicFramePr>
          <p:cNvPr id="22561" name="Object 33"/>
          <p:cNvGraphicFramePr>
            <a:graphicFrameLocks noChangeAspect="1"/>
          </p:cNvGraphicFramePr>
          <p:nvPr/>
        </p:nvGraphicFramePr>
        <p:xfrm>
          <a:off x="739775" y="5434612"/>
          <a:ext cx="3522663" cy="701675"/>
        </p:xfrm>
        <a:graphic>
          <a:graphicData uri="http://schemas.openxmlformats.org/presentationml/2006/ole">
            <p:oleObj spid="_x0000_s90122" name="Equation" r:id="rId10" imgW="2171700" imgH="431800" progId="Equation.DSMT4">
              <p:embed/>
            </p:oleObj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4800600" y="569589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FF0000"/>
              </a:buClr>
            </a:pP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000" i="1" baseline="-25000" dirty="0" err="1" smtClean="0">
                <a:latin typeface="Times New Roman" pitchFamily="18" charset="0"/>
                <a:cs typeface="Times New Roman" pitchFamily="18" charset="0"/>
              </a:rPr>
              <a:t>ik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(relative transition strengths )</a:t>
            </a:r>
          </a:p>
        </p:txBody>
      </p:sp>
      <p:graphicFrame>
        <p:nvGraphicFramePr>
          <p:cNvPr id="22569" name="Object 41"/>
          <p:cNvGraphicFramePr>
            <a:graphicFrameLocks noChangeAspect="1"/>
          </p:cNvGraphicFramePr>
          <p:nvPr/>
        </p:nvGraphicFramePr>
        <p:xfrm>
          <a:off x="2308225" y="2235201"/>
          <a:ext cx="4565650" cy="609600"/>
        </p:xfrm>
        <a:graphic>
          <a:graphicData uri="http://schemas.openxmlformats.org/presentationml/2006/ole">
            <p:oleObj spid="_x0000_s90123" name="Equation" r:id="rId11" imgW="3492360" imgH="469800" progId="Equation.DSMT4">
              <p:embed/>
            </p:oleObj>
          </a:graphicData>
        </a:graphic>
      </p:graphicFrame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6</a:t>
            </a:fld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0" y="6489700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2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7" grpId="0" animBg="1"/>
      <p:bldP spid="40" grpId="0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9"/>
          <p:cNvSpPr>
            <a:spLocks noChangeArrowheads="1"/>
          </p:cNvSpPr>
          <p:nvPr/>
        </p:nvSpPr>
        <p:spPr bwMode="auto">
          <a:xfrm>
            <a:off x="1143000" y="533400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4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5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54" name="Object 26"/>
          <p:cNvGraphicFramePr>
            <a:graphicFrameLocks noChangeAspect="1"/>
          </p:cNvGraphicFramePr>
          <p:nvPr/>
        </p:nvGraphicFramePr>
        <p:xfrm>
          <a:off x="1461796" y="838200"/>
          <a:ext cx="2729204" cy="619125"/>
        </p:xfrm>
        <a:graphic>
          <a:graphicData uri="http://schemas.openxmlformats.org/presentationml/2006/ole">
            <p:oleObj spid="_x0000_s83972" name="Equation" r:id="rId3" imgW="2057400" imgH="469900" progId="Equation.DSMT4">
              <p:embed/>
            </p:oleObj>
          </a:graphicData>
        </a:graphic>
      </p:graphicFrame>
      <p:sp>
        <p:nvSpPr>
          <p:cNvPr id="22557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2556" name="Object 28"/>
          <p:cNvGraphicFramePr>
            <a:graphicFrameLocks noChangeAspect="1"/>
          </p:cNvGraphicFramePr>
          <p:nvPr/>
        </p:nvGraphicFramePr>
        <p:xfrm>
          <a:off x="5105400" y="828449"/>
          <a:ext cx="2667000" cy="619351"/>
        </p:xfrm>
        <a:graphic>
          <a:graphicData uri="http://schemas.openxmlformats.org/presentationml/2006/ole">
            <p:oleObj spid="_x0000_s83973" name="Equation" r:id="rId4" imgW="2006600" imgH="469900" progId="Equation.DSMT4">
              <p:embed/>
            </p:oleObj>
          </a:graphicData>
        </a:graphic>
      </p:graphicFrame>
      <p:pic>
        <p:nvPicPr>
          <p:cNvPr id="83980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0110" y="1600200"/>
            <a:ext cx="8685290" cy="457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8" name="Rectangle 19"/>
          <p:cNvSpPr>
            <a:spLocks noChangeArrowheads="1"/>
          </p:cNvSpPr>
          <p:nvPr/>
        </p:nvSpPr>
        <p:spPr bwMode="auto">
          <a:xfrm>
            <a:off x="1008792" y="533400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28"/>
          <p:cNvSpPr txBox="1">
            <a:spLocks noChangeArrowheads="1"/>
          </p:cNvSpPr>
          <p:nvPr/>
        </p:nvSpPr>
        <p:spPr bwMode="auto">
          <a:xfrm>
            <a:off x="18192" y="508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4. </a:t>
            </a:r>
            <a:r>
              <a:rPr lang="en-US" sz="2800" b="1" dirty="0" err="1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Kết</a:t>
            </a: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Phổ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Doppler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EIT </a:t>
            </a:r>
            <a:endParaRPr lang="en-US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18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3" name="Rectangle 27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54" name="Object 26"/>
          <p:cNvGraphicFramePr>
            <a:graphicFrameLocks noChangeAspect="1"/>
          </p:cNvGraphicFramePr>
          <p:nvPr/>
        </p:nvGraphicFramePr>
        <p:xfrm>
          <a:off x="1461796" y="838200"/>
          <a:ext cx="2729204" cy="619125"/>
        </p:xfrm>
        <a:graphic>
          <a:graphicData uri="http://schemas.openxmlformats.org/presentationml/2006/ole">
            <p:oleObj spid="_x0000_s84994" name="Equation" r:id="rId3" imgW="2057400" imgH="469900" progId="Equation.DSMT4">
              <p:embed/>
            </p:oleObj>
          </a:graphicData>
        </a:graphic>
      </p:graphicFrame>
      <p:graphicFrame>
        <p:nvGraphicFramePr>
          <p:cNvPr id="22556" name="Object 28"/>
          <p:cNvGraphicFramePr>
            <a:graphicFrameLocks noChangeAspect="1"/>
          </p:cNvGraphicFramePr>
          <p:nvPr/>
        </p:nvGraphicFramePr>
        <p:xfrm>
          <a:off x="5105400" y="828449"/>
          <a:ext cx="2667000" cy="619351"/>
        </p:xfrm>
        <a:graphic>
          <a:graphicData uri="http://schemas.openxmlformats.org/presentationml/2006/ole">
            <p:oleObj spid="_x0000_s84995" name="Equation" r:id="rId4" imgW="2006600" imgH="469900" progId="Equation.DSMT4">
              <p:embed/>
            </p:oleObj>
          </a:graphicData>
        </a:graphic>
      </p:graphicFrame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562099"/>
            <a:ext cx="8382000" cy="4573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BCC42-421A-4A34-AC16-C00E77D69DF4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Rectangle 19"/>
          <p:cNvSpPr>
            <a:spLocks noChangeArrowheads="1"/>
          </p:cNvSpPr>
          <p:nvPr/>
        </p:nvSpPr>
        <p:spPr bwMode="auto">
          <a:xfrm>
            <a:off x="1143000" y="533400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8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1008792" y="533400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28"/>
          <p:cNvSpPr txBox="1">
            <a:spLocks noChangeArrowheads="1"/>
          </p:cNvSpPr>
          <p:nvPr/>
        </p:nvSpPr>
        <p:spPr bwMode="auto">
          <a:xfrm>
            <a:off x="18192" y="508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4.Kết </a:t>
            </a:r>
            <a:r>
              <a:rPr lang="en-US" sz="2800" b="1" dirty="0" err="1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Phổ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Doppler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không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có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EIT </a:t>
            </a:r>
            <a:endParaRPr lang="en-US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8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7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9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3024188" y="914400"/>
          <a:ext cx="3025775" cy="771525"/>
        </p:xfrm>
        <a:graphic>
          <a:graphicData uri="http://schemas.openxmlformats.org/presentationml/2006/ole">
            <p:oleObj spid="_x0000_s79874" name="Equation" r:id="rId3" imgW="1726920" imgH="444240" progId="Equation.DSMT4">
              <p:embed/>
            </p:oleObj>
          </a:graphicData>
        </a:graphic>
      </p:graphicFrame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2895600" y="3276600"/>
          <a:ext cx="3489649" cy="914400"/>
        </p:xfrm>
        <a:graphic>
          <a:graphicData uri="http://schemas.openxmlformats.org/presentationml/2006/ole">
            <p:oleObj spid="_x0000_s79875" name="Equation" r:id="rId4" imgW="1778000" imgH="469900" progId="Equation.DSMT4">
              <p:embed/>
            </p:oleObj>
          </a:graphicData>
        </a:graphic>
      </p:graphicFrame>
      <p:graphicFrame>
        <p:nvGraphicFramePr>
          <p:cNvPr id="49157" name="Object 5"/>
          <p:cNvGraphicFramePr>
            <a:graphicFrameLocks noChangeAspect="1"/>
          </p:cNvGraphicFramePr>
          <p:nvPr/>
        </p:nvGraphicFramePr>
        <p:xfrm>
          <a:off x="762000" y="4704421"/>
          <a:ext cx="7543800" cy="781979"/>
        </p:xfrm>
        <a:graphic>
          <a:graphicData uri="http://schemas.openxmlformats.org/presentationml/2006/ole">
            <p:oleObj spid="_x0000_s79876" name="Equation" r:id="rId5" imgW="4686300" imgH="482600" progId="Equation.DSMT4">
              <p:embed/>
            </p:oleObj>
          </a:graphicData>
        </a:graphic>
      </p:graphicFrame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143000" y="533400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4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5" name="Rectangle 2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" name="Rectangle 2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" name="Rectangle 19"/>
          <p:cNvSpPr>
            <a:spLocks noChangeArrowheads="1"/>
          </p:cNvSpPr>
          <p:nvPr/>
        </p:nvSpPr>
        <p:spPr bwMode="auto">
          <a:xfrm>
            <a:off x="1008792" y="533400"/>
            <a:ext cx="7086600" cy="76200"/>
          </a:xfrm>
          <a:prstGeom prst="rect">
            <a:avLst/>
          </a:prstGeom>
          <a:gradFill rotWithShape="1">
            <a:gsLst>
              <a:gs pos="0">
                <a:srgbClr val="8A0000"/>
              </a:gs>
              <a:gs pos="100000">
                <a:srgbClr val="AEAEAE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 Box 28"/>
          <p:cNvSpPr txBox="1">
            <a:spLocks noChangeArrowheads="1"/>
          </p:cNvSpPr>
          <p:nvPr/>
        </p:nvSpPr>
        <p:spPr bwMode="auto">
          <a:xfrm>
            <a:off x="18192" y="50800"/>
            <a:ext cx="899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4. </a:t>
            </a:r>
            <a:r>
              <a:rPr lang="en-US" sz="2800" b="1" dirty="0" err="1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Kết</a:t>
            </a: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quả</a:t>
            </a:r>
            <a:r>
              <a:rPr lang="en-US" sz="2800" b="1" dirty="0" smtClean="0">
                <a:solidFill>
                  <a:srgbClr val="8A0000"/>
                </a:solidFill>
                <a:latin typeface="Times New Roman" pitchFamily="18" charset="0"/>
                <a:cs typeface="Arial" pitchFamily="34" charset="0"/>
              </a:rPr>
              <a:t>: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Phổ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Doppler EIT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mở</a:t>
            </a:r>
            <a:r>
              <a:rPr lang="en-US" sz="2800" b="1" dirty="0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Times New Roman" pitchFamily="18" charset="0"/>
                <a:cs typeface="Arial" pitchFamily="34" charset="0"/>
              </a:rPr>
              <a:t>rộng</a:t>
            </a:r>
            <a:endParaRPr lang="en-US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" name="Rectangle 20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1" name="Rectangle 27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-134208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>
            <a:off x="0" y="6489700"/>
            <a:ext cx="91440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lide Number Placeholder 2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64BCC42-421A-4A34-AC16-C00E77D69DF4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9877" name="Object 5"/>
          <p:cNvGraphicFramePr>
            <a:graphicFrameLocks noChangeAspect="1"/>
          </p:cNvGraphicFramePr>
          <p:nvPr/>
        </p:nvGraphicFramePr>
        <p:xfrm>
          <a:off x="3048000" y="2057400"/>
          <a:ext cx="2400300" cy="733425"/>
        </p:xfrm>
        <a:graphic>
          <a:graphicData uri="http://schemas.openxmlformats.org/presentationml/2006/ole">
            <p:oleObj spid="_x0000_s79877" name="Equation" r:id="rId6" imgW="1371600" imgH="419040" progId="Equation.DSMT4">
              <p:embed/>
            </p:oleObj>
          </a:graphicData>
        </a:graphic>
      </p:graphicFrame>
      <p:graphicFrame>
        <p:nvGraphicFramePr>
          <p:cNvPr id="79878" name="Object 6"/>
          <p:cNvGraphicFramePr>
            <a:graphicFrameLocks noChangeAspect="1"/>
          </p:cNvGraphicFramePr>
          <p:nvPr/>
        </p:nvGraphicFramePr>
        <p:xfrm>
          <a:off x="5791200" y="2133600"/>
          <a:ext cx="1352550" cy="830513"/>
        </p:xfrm>
        <a:graphic>
          <a:graphicData uri="http://schemas.openxmlformats.org/presentationml/2006/ole">
            <p:oleObj spid="_x0000_s79878" name="Equation" r:id="rId7" imgW="723600" imgH="444240" progId="Equation.DSMT4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ln>
          <a:noFill/>
        </a:ln>
      </a:spPr>
      <a:bodyPr wrap="square" rtlCol="0">
        <a:spAutoFit/>
      </a:bodyPr>
      <a:lstStyle>
        <a:defPPr marL="342900" indent="-342900" algn="just">
          <a:buClr>
            <a:srgbClr val="FF0000"/>
          </a:buClr>
          <a:defRPr sz="2200" dirty="0" smtClean="0">
            <a:solidFill>
              <a:srgbClr val="FF0000"/>
            </a:solidFill>
            <a:latin typeface="Times New Roman" pitchFamily="18" charset="0"/>
            <a:cs typeface="Times New Roman" pitchFamily="18" charset="0"/>
          </a:defRPr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9647</TotalTime>
  <Words>623</Words>
  <Application>Microsoft Office PowerPoint</Application>
  <PresentationFormat>On-screen Show (4:3)</PresentationFormat>
  <Paragraphs>107</Paragraphs>
  <Slides>24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Office Theme</vt:lpstr>
      <vt:lpstr>Equation</vt:lpstr>
      <vt:lpstr>Bitmap Image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6. Trường hợp  khí nguyên tử hai mức</vt:lpstr>
      <vt:lpstr>6. Trường hợp  khí nguyên tử hai mức</vt:lpstr>
      <vt:lpstr>6. Trường hợp  khí nguyên tử hai mức</vt:lpstr>
      <vt:lpstr>6. Trường hợp  khí nguyên tử hai mức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HongHa</dc:creator>
  <cp:lastModifiedBy>Lam Ngan Store</cp:lastModifiedBy>
  <cp:revision>348</cp:revision>
  <dcterms:created xsi:type="dcterms:W3CDTF">2014-07-24T00:46:12Z</dcterms:created>
  <dcterms:modified xsi:type="dcterms:W3CDTF">2016-06-17T02:13:52Z</dcterms:modified>
</cp:coreProperties>
</file>