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3" r:id="rId1"/>
  </p:sldMasterIdLst>
  <p:sldIdLst>
    <p:sldId id="256" r:id="rId2"/>
    <p:sldId id="289" r:id="rId3"/>
    <p:sldId id="290" r:id="rId4"/>
    <p:sldId id="292" r:id="rId5"/>
    <p:sldId id="293" r:id="rId6"/>
    <p:sldId id="294" r:id="rId7"/>
    <p:sldId id="295" r:id="rId8"/>
    <p:sldId id="296" r:id="rId9"/>
    <p:sldId id="297" r:id="rId10"/>
    <p:sldId id="298" r:id="rId11"/>
    <p:sldId id="299" r:id="rId12"/>
    <p:sldId id="30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showGuides="1">
      <p:cViewPr>
        <p:scale>
          <a:sx n="61" d="100"/>
          <a:sy n="61" d="100"/>
        </p:scale>
        <p:origin x="-900"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068B0C-DAED-4939-8219-64E78B0F722D}"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244493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068B0C-DAED-4939-8219-64E78B0F722D}"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390935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068B0C-DAED-4939-8219-64E78B0F722D}"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221358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068B0C-DAED-4939-8219-64E78B0F722D}"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2271269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068B0C-DAED-4939-8219-64E78B0F722D}"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60480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068B0C-DAED-4939-8219-64E78B0F722D}" type="datetimeFigureOut">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429496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068B0C-DAED-4939-8219-64E78B0F722D}" type="datetimeFigureOut">
              <a:rPr lang="en-US" smtClean="0"/>
              <a:pPr/>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248680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068B0C-DAED-4939-8219-64E78B0F722D}" type="datetimeFigureOut">
              <a:rPr lang="en-US" smtClean="0"/>
              <a:pPr/>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144579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68B0C-DAED-4939-8219-64E78B0F722D}" type="datetimeFigureOut">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333363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068B0C-DAED-4939-8219-64E78B0F722D}" type="datetimeFigureOut">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368161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068B0C-DAED-4939-8219-64E78B0F722D}" type="datetimeFigureOut">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A48BC-5F3C-43A8-9737-C971D0179999}" type="slidenum">
              <a:rPr lang="en-US" smtClean="0"/>
              <a:pPr/>
              <a:t>‹#›</a:t>
            </a:fld>
            <a:endParaRPr lang="en-US"/>
          </a:p>
        </p:txBody>
      </p:sp>
    </p:spTree>
    <p:extLst>
      <p:ext uri="{BB962C8B-B14F-4D97-AF65-F5344CB8AC3E}">
        <p14:creationId xmlns:p14="http://schemas.microsoft.com/office/powerpoint/2010/main" val="1737958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68B0C-DAED-4939-8219-64E78B0F722D}" type="datetimeFigureOut">
              <a:rPr lang="en-US" smtClean="0"/>
              <a:pPr/>
              <a:t>6/16/2016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A48BC-5F3C-43A8-9737-C971D0179999}" type="slidenum">
              <a:rPr lang="en-US" smtClean="0"/>
              <a:pPr/>
              <a:t>‹#›</a:t>
            </a:fld>
            <a:endParaRPr lang="en-US"/>
          </a:p>
        </p:txBody>
      </p:sp>
    </p:spTree>
    <p:extLst>
      <p:ext uri="{BB962C8B-B14F-4D97-AF65-F5344CB8AC3E}">
        <p14:creationId xmlns:p14="http://schemas.microsoft.com/office/powerpoint/2010/main" val="122843558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Ch&#432;&#417;ng%20tr&#236;nh%20gi&#225;o%20d&#7909;c%20&#273;&#7883;nh%20h&#432;&#7899;ng%20n&#7897;i%20dung.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N&#258;NG%20L&#7920;C%20CHUNG.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94112"/>
            <a:ext cx="12192000" cy="886348"/>
          </a:xfrm>
        </p:spPr>
        <p:txBody>
          <a:bodyPr>
            <a:noAutofit/>
          </a:bodyPr>
          <a:lstStyle/>
          <a:p>
            <a:r>
              <a:rPr lang="en-US" sz="2400" b="1" dirty="0" err="1" smtClean="0"/>
              <a:t>Tổ</a:t>
            </a:r>
            <a:r>
              <a:rPr lang="en-US" sz="2400" b="1" dirty="0" smtClean="0"/>
              <a:t> </a:t>
            </a:r>
            <a:r>
              <a:rPr lang="en-US" sz="2400" b="1" err="1" smtClean="0"/>
              <a:t>PPGD</a:t>
            </a:r>
            <a:r>
              <a:rPr lang="en-US" sz="2400" b="1" smtClean="0"/>
              <a:t> </a:t>
            </a:r>
            <a:r>
              <a:rPr lang="en-US" sz="2400" b="1" smtClean="0"/>
              <a:t>VẬT </a:t>
            </a:r>
            <a:r>
              <a:rPr lang="en-US" sz="2400" b="1" dirty="0" err="1" smtClean="0"/>
              <a:t>LÝ</a:t>
            </a:r>
            <a:endParaRPr lang="en-US" sz="2400" b="1" dirty="0"/>
          </a:p>
        </p:txBody>
      </p:sp>
      <p:sp>
        <p:nvSpPr>
          <p:cNvPr id="3" name="Subtitle 2"/>
          <p:cNvSpPr>
            <a:spLocks noGrp="1"/>
          </p:cNvSpPr>
          <p:nvPr>
            <p:ph type="subTitle" idx="1"/>
          </p:nvPr>
        </p:nvSpPr>
        <p:spPr>
          <a:xfrm>
            <a:off x="339634" y="2978331"/>
            <a:ext cx="11852366" cy="2008842"/>
          </a:xfrm>
        </p:spPr>
        <p:txBody>
          <a:bodyPr>
            <a:normAutofit fontScale="85000" lnSpcReduction="20000"/>
            <a:scene3d>
              <a:camera prst="orthographicFront"/>
              <a:lightRig rig="threePt" dir="t"/>
            </a:scene3d>
            <a:sp3d extrusionH="57150">
              <a:bevelT h="25400" prst="softRound"/>
            </a:sp3d>
          </a:bodyPr>
          <a:lstStyle/>
          <a:p>
            <a:r>
              <a:rPr lang="en-US" sz="4100" b="1" dirty="0" err="1" smtClean="0">
                <a:solidFill>
                  <a:srgbClr val="FF0000"/>
                </a:solidFill>
              </a:rPr>
              <a:t>XÊMINA</a:t>
            </a:r>
            <a:r>
              <a:rPr lang="en-US" sz="4100" dirty="0" smtClean="0"/>
              <a:t>: </a:t>
            </a:r>
          </a:p>
          <a:p>
            <a:r>
              <a:rPr lang="en-US" sz="4100" b="1" dirty="0" smtClean="0">
                <a:latin typeface="Times New Roman" pitchFamily="18" charset="0"/>
                <a:cs typeface="Times New Roman" pitchFamily="18" charset="0"/>
              </a:rPr>
              <a:t>S</a:t>
            </a:r>
            <a:r>
              <a:rPr lang="vi-VN" sz="4100" b="1" dirty="0" smtClean="0">
                <a:latin typeface="Times New Roman" pitchFamily="18" charset="0"/>
                <a:cs typeface="Times New Roman" pitchFamily="18" charset="0"/>
              </a:rPr>
              <a:t>Ư</a:t>
            </a:r>
            <a:r>
              <a:rPr lang="en-US" sz="4100" b="1" dirty="0" smtClean="0">
                <a:latin typeface="Times New Roman" pitchFamily="18" charset="0"/>
                <a:cs typeface="Times New Roman" pitchFamily="18" charset="0"/>
              </a:rPr>
              <a:t> </a:t>
            </a:r>
            <a:r>
              <a:rPr lang="en-US" sz="4100" b="1" dirty="0" err="1" smtClean="0">
                <a:latin typeface="Times New Roman" pitchFamily="18" charset="0"/>
                <a:cs typeface="Times New Roman" pitchFamily="18" charset="0"/>
              </a:rPr>
              <a:t>DỤNG</a:t>
            </a:r>
            <a:r>
              <a:rPr lang="en-US" sz="4100" b="1" dirty="0" smtClean="0">
                <a:latin typeface="Times New Roman" pitchFamily="18" charset="0"/>
                <a:cs typeface="Times New Roman" pitchFamily="18" charset="0"/>
              </a:rPr>
              <a:t> </a:t>
            </a:r>
            <a:r>
              <a:rPr lang="en-US" sz="4100" b="1" dirty="0" err="1" smtClean="0">
                <a:latin typeface="Times New Roman" pitchFamily="18" charset="0"/>
                <a:cs typeface="Times New Roman" pitchFamily="18" charset="0"/>
              </a:rPr>
              <a:t>THÍ</a:t>
            </a:r>
            <a:r>
              <a:rPr lang="en-US" sz="4100" b="1" dirty="0" smtClean="0">
                <a:latin typeface="Times New Roman" pitchFamily="18" charset="0"/>
                <a:cs typeface="Times New Roman" pitchFamily="18" charset="0"/>
              </a:rPr>
              <a:t> </a:t>
            </a:r>
            <a:r>
              <a:rPr lang="en-US" sz="4100" b="1" dirty="0" err="1" smtClean="0">
                <a:latin typeface="Times New Roman" pitchFamily="18" charset="0"/>
                <a:cs typeface="Times New Roman" pitchFamily="18" charset="0"/>
              </a:rPr>
              <a:t>NGHIỆM</a:t>
            </a:r>
            <a:r>
              <a:rPr lang="en-US" sz="4100" b="1" dirty="0" smtClean="0">
                <a:latin typeface="Times New Roman" pitchFamily="18" charset="0"/>
                <a:cs typeface="Times New Roman" pitchFamily="18" charset="0"/>
              </a:rPr>
              <a:t> </a:t>
            </a:r>
            <a:r>
              <a:rPr lang="en-US" sz="4100" b="1" dirty="0" err="1" smtClean="0">
                <a:latin typeface="Times New Roman" pitchFamily="18" charset="0"/>
                <a:cs typeface="Times New Roman" pitchFamily="18" charset="0"/>
              </a:rPr>
              <a:t>VÀO</a:t>
            </a:r>
            <a:r>
              <a:rPr lang="en-US" sz="4100" b="1" dirty="0" smtClean="0">
                <a:latin typeface="Times New Roman" pitchFamily="18" charset="0"/>
                <a:cs typeface="Times New Roman" pitchFamily="18" charset="0"/>
              </a:rPr>
              <a:t> </a:t>
            </a:r>
            <a:r>
              <a:rPr lang="en-US" sz="4100" b="1" dirty="0" err="1" smtClean="0">
                <a:latin typeface="Times New Roman" pitchFamily="18" charset="0"/>
                <a:cs typeface="Times New Roman" pitchFamily="18" charset="0"/>
              </a:rPr>
              <a:t>DẠY</a:t>
            </a:r>
            <a:r>
              <a:rPr lang="en-US" sz="4100" b="1" dirty="0" smtClean="0">
                <a:latin typeface="Times New Roman" pitchFamily="18" charset="0"/>
                <a:cs typeface="Times New Roman" pitchFamily="18" charset="0"/>
              </a:rPr>
              <a:t> </a:t>
            </a:r>
            <a:r>
              <a:rPr lang="en-US" sz="4100" b="1" dirty="0" err="1" smtClean="0">
                <a:latin typeface="Times New Roman" pitchFamily="18" charset="0"/>
                <a:cs typeface="Times New Roman" pitchFamily="18" charset="0"/>
              </a:rPr>
              <a:t>HỌC</a:t>
            </a:r>
            <a:endParaRPr lang="en-US" sz="4100" b="1" smtClean="0">
              <a:latin typeface="Times New Roman" pitchFamily="18" charset="0"/>
              <a:cs typeface="Times New Roman" pitchFamily="18" charset="0"/>
            </a:endParaRPr>
          </a:p>
          <a:p>
            <a:r>
              <a:rPr lang="en-US" sz="4100" b="1" smtClean="0">
                <a:latin typeface="Times New Roman" pitchFamily="18" charset="0"/>
                <a:cs typeface="Times New Roman" pitchFamily="18" charset="0"/>
              </a:rPr>
              <a:t> </a:t>
            </a:r>
            <a:r>
              <a:rPr lang="en-US" sz="4100" b="1" dirty="0" smtClean="0">
                <a:latin typeface="Times New Roman" pitchFamily="18" charset="0"/>
                <a:cs typeface="Times New Roman" pitchFamily="18" charset="0"/>
              </a:rPr>
              <a:t>THEO </a:t>
            </a:r>
            <a:r>
              <a:rPr lang="en-US" sz="4100" b="1" dirty="0" err="1" smtClean="0">
                <a:latin typeface="Times New Roman" pitchFamily="18" charset="0"/>
                <a:cs typeface="Times New Roman" pitchFamily="18" charset="0"/>
              </a:rPr>
              <a:t>ĐỊNH</a:t>
            </a:r>
            <a:r>
              <a:rPr lang="en-US" sz="4100" b="1" dirty="0" smtClean="0">
                <a:latin typeface="Times New Roman" pitchFamily="18" charset="0"/>
                <a:cs typeface="Times New Roman" pitchFamily="18" charset="0"/>
              </a:rPr>
              <a:t> H</a:t>
            </a:r>
            <a:r>
              <a:rPr lang="vi-VN" sz="4100" b="1" dirty="0" smtClean="0">
                <a:latin typeface="Times New Roman" pitchFamily="18" charset="0"/>
                <a:cs typeface="Times New Roman" pitchFamily="18" charset="0"/>
              </a:rPr>
              <a:t>ƯỚNG </a:t>
            </a:r>
          </a:p>
          <a:p>
            <a:r>
              <a:rPr lang="vi-VN" sz="4100" b="1" dirty="0" smtClean="0">
                <a:latin typeface="Times New Roman" pitchFamily="18" charset="0"/>
                <a:cs typeface="Times New Roman" pitchFamily="18" charset="0"/>
              </a:rPr>
              <a:t>PHÁT TRIỂN NĂNG LỰC HỌC SINH</a:t>
            </a:r>
            <a:endParaRPr lang="en-US" sz="4100" b="1" dirty="0" smtClean="0">
              <a:latin typeface="Times New Roman" pitchFamily="18" charset="0"/>
              <a:cs typeface="Times New Roman" pitchFamily="18"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0373"/>
          <a:stretch/>
        </p:blipFill>
        <p:spPr>
          <a:xfrm>
            <a:off x="12879" y="0"/>
            <a:ext cx="12192000" cy="1316752"/>
          </a:xfrm>
          <a:prstGeom prst="rect">
            <a:avLst/>
          </a:prstGeom>
        </p:spPr>
      </p:pic>
    </p:spTree>
    <p:extLst>
      <p:ext uri="{BB962C8B-B14F-4D97-AF65-F5344CB8AC3E}">
        <p14:creationId xmlns:p14="http://schemas.microsoft.com/office/powerpoint/2010/main" val="765423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1182"/>
            <a:ext cx="10515600" cy="5515781"/>
          </a:xfrm>
        </p:spPr>
        <p:txBody>
          <a:bodyPr>
            <a:normAutofit fontScale="92500" lnSpcReduction="20000"/>
          </a:bodyPr>
          <a:lstStyle/>
          <a:p>
            <a:pPr algn="just">
              <a:lnSpc>
                <a:spcPct val="150000"/>
              </a:lnSpc>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mỗi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chỉ</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2 </a:t>
            </a:r>
            <a:r>
              <a:rPr lang="en-US" sz="2200" dirty="0" err="1" smtClean="0">
                <a:latin typeface="Times New Roman" pitchFamily="18" charset="0"/>
                <a:cs typeface="Times New Roman" pitchFamily="18" charset="0"/>
              </a:rPr>
              <a:t>GV</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huấn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tiếp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sự</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tiếp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lý</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luận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còn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gặp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GV</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còn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lại</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algn="just">
              <a:lnSpc>
                <a:spcPct val="150000"/>
              </a:lnSpc>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cuộc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hút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sự</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tâm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GV</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algn="just">
              <a:lnSpc>
                <a:spcPct val="150000"/>
              </a:lnSpc>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còn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thốn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chẳng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đồ</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dùng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hỏng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chiếu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ứng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tin </a:t>
            </a:r>
            <a:r>
              <a:rPr lang="en-US" sz="2200" dirty="0" err="1" smtClean="0">
                <a:latin typeface="Times New Roman" pitchFamily="18" charset="0"/>
                <a:cs typeface="Times New Roman" pitchFamily="18" charset="0"/>
              </a:rPr>
              <a:t>còn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bồi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dưỡng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HS.</a:t>
            </a:r>
            <a:endParaRPr lang="vi-VN" sz="2200" dirty="0" smtClean="0">
              <a:latin typeface="Times New Roman" pitchFamily="18" charset="0"/>
              <a:cs typeface="Times New Roman" pitchFamily="18" charset="0"/>
            </a:endParaRPr>
          </a:p>
          <a:p>
            <a:pPr algn="just">
              <a:lnSpc>
                <a:spcPct val="150000"/>
              </a:lnSpc>
              <a:buNone/>
            </a:pPr>
            <a:r>
              <a:rPr lang="en-US" sz="2200" dirty="0" smtClean="0">
                <a:latin typeface="Times New Roman" pitchFamily="18" charset="0"/>
                <a:cs typeface="Times New Roman" pitchFamily="18" charset="0"/>
              </a:rPr>
              <a:t>- </a:t>
            </a:r>
            <a:r>
              <a:rPr lang="da-DK" sz="2200" dirty="0" smtClean="0">
                <a:latin typeface="Times New Roman" pitchFamily="18" charset="0"/>
                <a:cs typeface="Times New Roman" pitchFamily="18" charset="0"/>
              </a:rPr>
              <a:t>Truyền thụ tri thức một chiều vẫn là phương pháp dạy học chủ đạo của nhiều GV. Số GV thường xuyên chủ động, sáng tạo trong việc phối hợp các phương pháp dạy học </a:t>
            </a:r>
            <a:r>
              <a:rPr lang="vi-VN" sz="2200" dirty="0" smtClean="0">
                <a:latin typeface="Times New Roman" pitchFamily="18" charset="0"/>
                <a:cs typeface="Times New Roman" pitchFamily="18" charset="0"/>
              </a:rPr>
              <a:t>để </a:t>
            </a:r>
            <a:r>
              <a:rPr lang="da-DK" sz="2200" dirty="0" smtClean="0">
                <a:latin typeface="Times New Roman" pitchFamily="18" charset="0"/>
                <a:cs typeface="Times New Roman" pitchFamily="18" charset="0"/>
              </a:rPr>
              <a:t>phát huy tính tích cực, tự lực và sáng tạo của HS còn chưa nhiều. Dạy học vẫn nặng về truyền thụ kiến thức lí thuyết. Việc rèn luyện kỹ năng sống, kỹ năng giải quyết các tình huống thực tiễn cho HS thông qua khả năng vận dụng tri thức tổng hợp chưa thực sự được quan tâm</a:t>
            </a:r>
            <a:r>
              <a:rPr lang="vi-VN" sz="2200" dirty="0" smtClean="0">
                <a:latin typeface="Times New Roman" pitchFamily="18" charset="0"/>
                <a:cs typeface="Times New Roman" pitchFamily="18" charset="0"/>
              </a:rPr>
              <a:t>.</a:t>
            </a:r>
          </a:p>
          <a:p>
            <a:pPr algn="just">
              <a:lnSpc>
                <a:spcPct val="150000"/>
              </a:lnSpc>
            </a:pPr>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63" y="365126"/>
            <a:ext cx="10945837" cy="1140118"/>
          </a:xfrm>
        </p:spPr>
        <p:txBody>
          <a:bodyPr>
            <a:normAutofit/>
          </a:bodyPr>
          <a:lstStyle/>
          <a:p>
            <a:r>
              <a:rPr lang="en-US" sz="2200" b="1" dirty="0" smtClean="0">
                <a:latin typeface="Times New Roman" pitchFamily="18" charset="0"/>
                <a:cs typeface="Times New Roman" pitchFamily="18" charset="0"/>
              </a:rPr>
              <a:t>2. </a:t>
            </a:r>
            <a:r>
              <a:rPr lang="en-US" sz="2200" b="1" dirty="0" err="1" smtClean="0">
                <a:latin typeface="Times New Roman" pitchFamily="18" charset="0"/>
                <a:cs typeface="Times New Roman" pitchFamily="18" charset="0"/>
              </a:rPr>
              <a:t>SỬ</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BỘ</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THÍ</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NGHIỆM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TÍCH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HỢP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Pvt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VÀO</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DẠY</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CHỦ</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ĐỀ</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CHẤT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KHÍ</a:t>
            </a:r>
            <a:r>
              <a:rPr lang="en-US" sz="2200" b="1" dirty="0" smtClean="0">
                <a:latin typeface="Times New Roman" pitchFamily="18" charset="0"/>
                <a:cs typeface="Times New Roman" pitchFamily="18" charset="0"/>
              </a:rPr>
              <a:t>” THEO </a:t>
            </a:r>
            <a:r>
              <a:rPr lang="en-US" sz="2200" b="1" dirty="0" err="1" smtClean="0">
                <a:latin typeface="Times New Roman" pitchFamily="18" charset="0"/>
                <a:cs typeface="Times New Roman" pitchFamily="18" charset="0"/>
              </a:rPr>
              <a:t>ĐỊNH</a:t>
            </a:r>
            <a:r>
              <a:rPr lang="en-US" sz="2200" b="1" dirty="0" smtClean="0">
                <a:latin typeface="Times New Roman" pitchFamily="18" charset="0"/>
                <a:cs typeface="Times New Roman" pitchFamily="18" charset="0"/>
              </a:rPr>
              <a:t> H</a:t>
            </a:r>
            <a:r>
              <a:rPr lang="vi-VN" sz="2200" b="1" dirty="0" smtClean="0">
                <a:latin typeface="Times New Roman" pitchFamily="18" charset="0"/>
                <a:cs typeface="Times New Roman" pitchFamily="18" charset="0"/>
              </a:rPr>
              <a:t>ƯỚNG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TRIỂN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SINH</a:t>
            </a:r>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endParaRPr lang="vi-VN" sz="2200" dirty="0">
              <a:latin typeface="Times New Roman" pitchFamily="18" charset="0"/>
              <a:cs typeface="Times New Roman" pitchFamily="18" charset="0"/>
            </a:endParaRPr>
          </a:p>
        </p:txBody>
      </p:sp>
      <p:sp>
        <p:nvSpPr>
          <p:cNvPr id="3" name="Content Placeholder 2"/>
          <p:cNvSpPr>
            <a:spLocks noGrp="1"/>
          </p:cNvSpPr>
          <p:nvPr>
            <p:ph idx="1"/>
          </p:nvPr>
        </p:nvSpPr>
        <p:spPr>
          <a:xfrm>
            <a:off x="309489" y="1322362"/>
            <a:ext cx="11535508" cy="5535637"/>
          </a:xfrm>
        </p:spPr>
        <p:txBody>
          <a:bodyPr>
            <a:normAutofit fontScale="77500" lnSpcReduction="20000"/>
          </a:bodyPr>
          <a:lstStyle/>
          <a:p>
            <a:pPr algn="just">
              <a:buNone/>
            </a:pPr>
            <a:r>
              <a:rPr lang="en-US" b="1" dirty="0" smtClean="0">
                <a:latin typeface="Times New Roman" pitchFamily="18" charset="0"/>
                <a:cs typeface="Times New Roman" pitchFamily="18" charset="0"/>
              </a:rPr>
              <a:t>2.1. </a:t>
            </a:r>
            <a:r>
              <a:rPr lang="en-US" b="1" dirty="0" err="1" smtClean="0">
                <a:latin typeface="Times New Roman" pitchFamily="18" charset="0"/>
                <a:cs typeface="Times New Roman" pitchFamily="18" charset="0"/>
              </a:rPr>
              <a:t>Nội</a:t>
            </a:r>
            <a:r>
              <a:rPr lang="en-US" b="1" dirty="0" smtClean="0">
                <a:latin typeface="Times New Roman" pitchFamily="18" charset="0"/>
                <a:cs typeface="Times New Roman" pitchFamily="18" charset="0"/>
              </a:rPr>
              <a:t> dung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vai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trò</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chất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khí</a:t>
            </a:r>
            <a:endParaRPr lang="vi-VN"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10 </a:t>
            </a:r>
            <a:r>
              <a:rPr lang="en-US" dirty="0" err="1" smtClean="0">
                <a:latin typeface="Times New Roman" pitchFamily="18" charset="0"/>
                <a:cs typeface="Times New Roman" pitchFamily="18" charset="0"/>
              </a:rPr>
              <a:t>gồm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chúng</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hạt</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lgn="just">
              <a:buNone/>
            </a:pP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vi-VN" dirty="0" smtClean="0">
                <a:latin typeface="Times New Roman" pitchFamily="18" charset="0"/>
                <a:cs typeface="Times New Roman" pitchFamily="18" charset="0"/>
              </a:rPr>
              <a:t>, n</a:t>
            </a:r>
            <a:r>
              <a:rPr lang="en-US" dirty="0" err="1" smtClean="0">
                <a:latin typeface="Times New Roman" pitchFamily="18" charset="0"/>
                <a:cs typeface="Times New Roman" pitchFamily="18" charset="0"/>
              </a:rPr>
              <a:t>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vĩ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mô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endParaRPr lang="vi-VN"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vậy</a:t>
            </a:r>
            <a:r>
              <a:rPr lang="vi-VN"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Qua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Bởi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latin typeface="Times New Roman" pitchFamily="18" charset="0"/>
                <a:cs typeface="Times New Roman" pitchFamily="18" charset="0"/>
              </a:rPr>
              <a:t>2.3. </a:t>
            </a:r>
            <a:r>
              <a:rPr lang="en-US" sz="2200" b="1" dirty="0" err="1" smtClean="0">
                <a:latin typeface="Times New Roman" pitchFamily="18" charset="0"/>
                <a:cs typeface="Times New Roman" pitchFamily="18" charset="0"/>
              </a:rPr>
              <a:t>Các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bước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soạn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tiến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trình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dạy</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theo</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định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hướng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triển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sinh</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endParaRPr lang="vi-VN" sz="2200" dirty="0">
              <a:latin typeface="Times New Roman" pitchFamily="18" charset="0"/>
              <a:cs typeface="Times New Roman" pitchFamily="18" charset="0"/>
            </a:endParaRPr>
          </a:p>
        </p:txBody>
      </p:sp>
      <p:sp>
        <p:nvSpPr>
          <p:cNvPr id="3" name="Content Placeholder 2"/>
          <p:cNvSpPr>
            <a:spLocks noGrp="1"/>
          </p:cNvSpPr>
          <p:nvPr>
            <p:ph idx="1"/>
          </p:nvPr>
        </p:nvSpPr>
        <p:spPr>
          <a:xfrm>
            <a:off x="838200" y="1181686"/>
            <a:ext cx="10515600" cy="4995277"/>
          </a:xfrm>
        </p:spPr>
        <p:txBody>
          <a:bodyPr>
            <a:normAutofit/>
          </a:bodyPr>
          <a:lstStyle/>
          <a:p>
            <a:pPr algn="just">
              <a:buNone/>
            </a:pPr>
            <a:r>
              <a:rPr lang="en-US" sz="2200" b="1" dirty="0" err="1" smtClean="0">
                <a:latin typeface="Times New Roman" pitchFamily="18" charset="0"/>
                <a:cs typeface="Times New Roman" pitchFamily="18" charset="0"/>
              </a:rPr>
              <a:t>Bước</a:t>
            </a:r>
            <a:r>
              <a:rPr lang="en-US" sz="2200" b="1" dirty="0" smtClean="0">
                <a:latin typeface="Times New Roman" pitchFamily="18" charset="0"/>
                <a:cs typeface="Times New Roman" pitchFamily="18" charset="0"/>
              </a:rPr>
              <a:t> 1:</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cứ</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SGK</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dựng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chủ</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ứng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yêu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tổ</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tích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HS.</a:t>
            </a:r>
            <a:endParaRPr lang="vi-VN" sz="2200" dirty="0" smtClean="0">
              <a:latin typeface="Times New Roman" pitchFamily="18" charset="0"/>
              <a:cs typeface="Times New Roman" pitchFamily="18" charset="0"/>
            </a:endParaRPr>
          </a:p>
          <a:p>
            <a:pPr algn="just">
              <a:buNone/>
            </a:pPr>
            <a:r>
              <a:rPr lang="en-US" sz="2200" b="1" dirty="0" err="1" smtClean="0">
                <a:latin typeface="Times New Roman" pitchFamily="18" charset="0"/>
                <a:cs typeface="Times New Roman" pitchFamily="18" charset="0"/>
              </a:rPr>
              <a:t>Bước</a:t>
            </a:r>
            <a:r>
              <a:rPr lang="en-US" sz="2200" b="1" dirty="0" smtClean="0">
                <a:latin typeface="Times New Roman" pitchFamily="18" charset="0"/>
                <a:cs typeface="Times New Roman" pitchFamily="18" charset="0"/>
              </a:rPr>
              <a:t> 2: </a:t>
            </a:r>
            <a:r>
              <a:rPr lang="en-US" sz="2200" dirty="0" err="1" smtClean="0">
                <a:latin typeface="Times New Roman" pitchFamily="18" charset="0"/>
                <a:cs typeface="Times New Roman" pitchFamily="18" charset="0"/>
              </a:rPr>
              <a:t>Xác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chuẩn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kĩ</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chủ</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HS; </a:t>
            </a:r>
            <a:r>
              <a:rPr lang="en-US" sz="2200" dirty="0" err="1" smtClean="0">
                <a:latin typeface="Times New Roman" pitchFamily="18" charset="0"/>
                <a:cs typeface="Times New Roman" pitchFamily="18" charset="0"/>
              </a:rPr>
              <a:t>chỉ</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rõ</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qua </a:t>
            </a:r>
            <a:r>
              <a:rPr lang="en-US" sz="2200" dirty="0" err="1" smtClean="0">
                <a:latin typeface="Times New Roman" pitchFamily="18" charset="0"/>
                <a:cs typeface="Times New Roman" pitchFamily="18" charset="0"/>
              </a:rPr>
              <a:t>chủ</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thuộc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chủ</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algn="just">
              <a:buNone/>
            </a:pPr>
            <a:r>
              <a:rPr lang="en-US" sz="2200" b="1" dirty="0" err="1" smtClean="0">
                <a:latin typeface="Times New Roman" pitchFamily="18" charset="0"/>
                <a:cs typeface="Times New Roman" pitchFamily="18" charset="0"/>
              </a:rPr>
              <a:t>Bước</a:t>
            </a:r>
            <a:r>
              <a:rPr lang="en-US" sz="2200" b="1" dirty="0" smtClean="0">
                <a:latin typeface="Times New Roman" pitchFamily="18" charset="0"/>
                <a:cs typeface="Times New Roman" pitchFamily="18" charset="0"/>
              </a:rPr>
              <a:t> 3: </a:t>
            </a:r>
            <a:r>
              <a:rPr lang="en-US" sz="2200" dirty="0" err="1" smtClean="0">
                <a:latin typeface="Times New Roman" pitchFamily="18" charset="0"/>
                <a:cs typeface="Times New Roman" pitchFamily="18" charset="0"/>
              </a:rPr>
              <a:t>Lựa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chọn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PPDH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qua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câu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hỏi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tổ</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PTDH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phù</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tượng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nhằm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ở </a:t>
            </a:r>
            <a:r>
              <a:rPr lang="en-US" sz="2200" dirty="0" err="1" smtClean="0">
                <a:latin typeface="Times New Roman" pitchFamily="18" charset="0"/>
                <a:cs typeface="Times New Roman" pitchFamily="18" charset="0"/>
              </a:rPr>
              <a:t>bước</a:t>
            </a:r>
            <a:r>
              <a:rPr lang="en-US" sz="2200" dirty="0" smtClean="0">
                <a:latin typeface="Times New Roman" pitchFamily="18" charset="0"/>
                <a:cs typeface="Times New Roman" pitchFamily="18" charset="0"/>
              </a:rPr>
              <a:t> 2.</a:t>
            </a:r>
            <a:endParaRPr lang="vi-VN" sz="2200" dirty="0" smtClean="0">
              <a:latin typeface="Times New Roman" pitchFamily="18" charset="0"/>
              <a:cs typeface="Times New Roman" pitchFamily="18" charset="0"/>
            </a:endParaRPr>
          </a:p>
          <a:p>
            <a:pPr algn="just">
              <a:buNone/>
            </a:pPr>
            <a:r>
              <a:rPr lang="en-US" sz="2200" b="1" dirty="0" err="1" smtClean="0">
                <a:latin typeface="Times New Roman" pitchFamily="18" charset="0"/>
                <a:cs typeface="Times New Roman" pitchFamily="18" charset="0"/>
              </a:rPr>
              <a:t>Bước</a:t>
            </a:r>
            <a:r>
              <a:rPr lang="en-US" sz="2200" b="1" dirty="0" smtClean="0">
                <a:latin typeface="Times New Roman" pitchFamily="18" charset="0"/>
                <a:cs typeface="Times New Roman" pitchFamily="18" charset="0"/>
              </a:rPr>
              <a:t> 4: </a:t>
            </a:r>
            <a:r>
              <a:rPr lang="en-US" sz="2200" dirty="0" err="1" smtClean="0">
                <a:latin typeface="Times New Roman" pitchFamily="18" charset="0"/>
                <a:cs typeface="Times New Roman" pitchFamily="18" charset="0"/>
              </a:rPr>
              <a:t>Xây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dựng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câu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hỏi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yêu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HS </a:t>
            </a:r>
            <a:r>
              <a:rPr lang="en-US" sz="2200" dirty="0" err="1" smtClean="0">
                <a:latin typeface="Times New Roman" pitchFamily="18" charset="0"/>
                <a:cs typeface="Times New Roman" pitchFamily="18" charset="0"/>
              </a:rPr>
              <a:t>phải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làm</a:t>
            </a:r>
            <a:r>
              <a:rPr lang="en-US" sz="2200" dirty="0" smtClean="0">
                <a:latin typeface="Times New Roman" pitchFamily="18" charset="0"/>
                <a:cs typeface="Times New Roman" pitchFamily="18" charset="0"/>
              </a:rPr>
              <a:t> qua </a:t>
            </a:r>
            <a:r>
              <a:rPr lang="en-US" sz="2200" dirty="0" err="1" smtClean="0">
                <a:latin typeface="Times New Roman" pitchFamily="18" charset="0"/>
                <a:cs typeface="Times New Roman" pitchFamily="18" charset="0"/>
              </a:rPr>
              <a:t>đó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HS </a:t>
            </a:r>
            <a:r>
              <a:rPr lang="en-US" sz="2200" dirty="0" err="1" smtClean="0">
                <a:latin typeface="Times New Roman" pitchFamily="18" charset="0"/>
                <a:cs typeface="Times New Roman" pitchFamily="18" charset="0"/>
              </a:rPr>
              <a:t>sau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chủ</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1347" y="587829"/>
            <a:ext cx="10803987" cy="5589134"/>
          </a:xfrm>
        </p:spPr>
        <p:txBody>
          <a:bodyPr>
            <a:normAutofit fontScale="92500"/>
          </a:bodyPr>
          <a:lstStyle/>
          <a:p>
            <a:pPr marL="514350" indent="-514350">
              <a:buAutoNum type="arabicPeriod"/>
            </a:pPr>
            <a:r>
              <a:rPr lang="vi-VN" sz="2400" b="1" dirty="0" smtClean="0">
                <a:latin typeface="Times New Roman" pitchFamily="18" charset="0"/>
                <a:cs typeface="Times New Roman" pitchFamily="18" charset="0"/>
              </a:rPr>
              <a:t>CƠ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LÝ</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TIỄN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THEO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H</a:t>
            </a:r>
            <a:r>
              <a:rPr lang="vi-VN" sz="2400" b="1" dirty="0" smtClean="0">
                <a:latin typeface="Times New Roman" pitchFamily="18" charset="0"/>
                <a:cs typeface="Times New Roman" pitchFamily="18" charset="0"/>
              </a:rPr>
              <a:t>ƯỚNG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TRIỂN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endParaRPr lang="en-US" sz="2400" b="1" dirty="0" smtClean="0">
              <a:latin typeface="Times New Roman" pitchFamily="18" charset="0"/>
              <a:cs typeface="Times New Roman" pitchFamily="18" charset="0"/>
            </a:endParaRPr>
          </a:p>
          <a:p>
            <a:pPr marL="514350" indent="-514350">
              <a:buNone/>
            </a:pPr>
            <a:r>
              <a:rPr lang="en-US" sz="2400" b="1" dirty="0" smtClean="0">
                <a:latin typeface="Times New Roman" pitchFamily="18" charset="0"/>
                <a:cs typeface="Times New Roman" pitchFamily="18" charset="0"/>
              </a:rPr>
              <a:t>1.1. </a:t>
            </a:r>
            <a:r>
              <a:rPr lang="en-US" sz="2400" b="1" dirty="0" err="1" smtClean="0">
                <a:latin typeface="Times New Roman" pitchFamily="18" charset="0"/>
                <a:cs typeface="Times New Roman" pitchFamily="18" charset="0"/>
              </a:rPr>
              <a:t>Khái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endParaRPr lang="vi-VN" sz="2400" dirty="0" smtClean="0">
              <a:latin typeface="Times New Roman" pitchFamily="18" charset="0"/>
              <a:cs typeface="Times New Roman" pitchFamily="18" charset="0"/>
            </a:endParaRPr>
          </a:p>
          <a:p>
            <a:pPr marL="514350" indent="-514350">
              <a:buNone/>
            </a:pPr>
            <a:r>
              <a:rPr lang="en-US" sz="2400" b="1"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lực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gì</a:t>
            </a:r>
            <a:r>
              <a:rPr lang="en-US" sz="2400" i="1"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marL="514350" indent="-51435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marL="514350" indent="-514350">
              <a:buNone/>
            </a:pPr>
            <a:r>
              <a:rPr lang="en-US" sz="2400" b="1"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Đặc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lực</a:t>
            </a:r>
            <a:endParaRPr lang="vi-VN"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marL="514350" indent="-514350">
              <a:buNone/>
            </a:pPr>
            <a:endParaRPr lang="vi-VN" sz="2400" dirty="0" smtClean="0">
              <a:latin typeface="Times New Roman" pitchFamily="18" charset="0"/>
              <a:cs typeface="Times New Roman" pitchFamily="18" charset="0"/>
            </a:endParaRPr>
          </a:p>
          <a:p>
            <a:endParaRPr lang="vi-VN"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1686" y="478302"/>
            <a:ext cx="10550768" cy="5698661"/>
          </a:xfrm>
        </p:spPr>
        <p:txBody>
          <a:bodyPr>
            <a:normAutofit/>
          </a:bodyPr>
          <a:lstStyle/>
          <a:p>
            <a:pPr marL="514350" indent="-514350">
              <a:buAutoNum type="arabicPeriod"/>
            </a:pPr>
            <a:r>
              <a:rPr lang="vi-VN" sz="2200" b="1" dirty="0" smtClean="0">
                <a:latin typeface="Times New Roman" pitchFamily="18" charset="0"/>
                <a:cs typeface="Times New Roman" pitchFamily="18" charset="0"/>
              </a:rPr>
              <a:t>CƠ</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SỞ</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LÝ</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LUẬN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VÀ</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TIỄN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CỦA</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DẠY</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THEO </a:t>
            </a:r>
            <a:r>
              <a:rPr lang="en-US" sz="2200" b="1" dirty="0" err="1" smtClean="0">
                <a:latin typeface="Times New Roman" pitchFamily="18" charset="0"/>
                <a:cs typeface="Times New Roman" pitchFamily="18" charset="0"/>
              </a:rPr>
              <a:t>ĐỊNH</a:t>
            </a:r>
            <a:r>
              <a:rPr lang="en-US" sz="2200" b="1" dirty="0" smtClean="0">
                <a:latin typeface="Times New Roman" pitchFamily="18" charset="0"/>
                <a:cs typeface="Times New Roman" pitchFamily="18" charset="0"/>
              </a:rPr>
              <a:t> H</a:t>
            </a:r>
            <a:r>
              <a:rPr lang="vi-VN" sz="2200" b="1" dirty="0" smtClean="0">
                <a:latin typeface="Times New Roman" pitchFamily="18" charset="0"/>
                <a:cs typeface="Times New Roman" pitchFamily="18" charset="0"/>
              </a:rPr>
              <a:t>ƯỚNG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TRIỂN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SINH</a:t>
            </a:r>
            <a:endParaRPr lang="en-US" sz="2200" b="1" dirty="0" smtClean="0">
              <a:latin typeface="Times New Roman" pitchFamily="18" charset="0"/>
              <a:cs typeface="Times New Roman" pitchFamily="18" charset="0"/>
            </a:endParaRPr>
          </a:p>
          <a:p>
            <a:pPr marL="514350" indent="-514350">
              <a:buNone/>
            </a:pPr>
            <a:r>
              <a:rPr lang="en-US" sz="2200" b="1" i="1" dirty="0" smtClean="0">
                <a:latin typeface="Times New Roman" pitchFamily="18" charset="0"/>
                <a:cs typeface="Times New Roman" pitchFamily="18" charset="0"/>
              </a:rPr>
              <a:t>1.1. </a:t>
            </a:r>
            <a:r>
              <a:rPr lang="en-US" sz="2200" b="1" dirty="0" err="1" smtClean="0">
                <a:latin typeface="Times New Roman" pitchFamily="18" charset="0"/>
                <a:cs typeface="Times New Roman" pitchFamily="18" charset="0"/>
              </a:rPr>
              <a:t>Khái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niệm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về</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endParaRPr lang="en-US" sz="2200" i="1" dirty="0" smtClean="0">
              <a:latin typeface="Times New Roman" pitchFamily="18" charset="0"/>
              <a:cs typeface="Times New Roman" pitchFamily="18" charset="0"/>
            </a:endParaRPr>
          </a:p>
          <a:p>
            <a:pPr>
              <a:buNone/>
            </a:pP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Phân</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loại</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năng</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lực</a:t>
            </a:r>
            <a:r>
              <a:rPr lang="en-US" sz="2200" i="1" dirty="0" smtClean="0">
                <a:latin typeface="Times New Roman" pitchFamily="18" charset="0"/>
                <a:cs typeface="Times New Roman" pitchFamily="18" charset="0"/>
              </a:rPr>
              <a:t> </a:t>
            </a:r>
            <a:endParaRPr lang="vi-VN" sz="2200" dirty="0" smtClean="0">
              <a:latin typeface="Times New Roman" pitchFamily="18" charset="0"/>
              <a:cs typeface="Times New Roman" pitchFamily="18" charset="0"/>
            </a:endParaRPr>
          </a:p>
          <a:p>
            <a:pPr>
              <a:buNone/>
            </a:pPr>
            <a:r>
              <a:rPr lang="en-US" sz="2200" dirty="0" err="1" smtClean="0">
                <a:latin typeface="Times New Roman" pitchFamily="18" charset="0"/>
                <a:cs typeface="Times New Roman" pitchFamily="18" charset="0"/>
              </a:rPr>
              <a:t>Người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chia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2 </a:t>
            </a:r>
            <a:r>
              <a:rPr lang="en-US" sz="2200" dirty="0" err="1" smtClean="0">
                <a:latin typeface="Times New Roman" pitchFamily="18" charset="0"/>
                <a:cs typeface="Times New Roman" pitchFamily="18" charset="0"/>
              </a:rPr>
              <a:t>loại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biệt</a:t>
            </a:r>
            <a:r>
              <a:rPr lang="en-US" sz="2200" dirty="0" smtClean="0">
                <a:latin typeface="Times New Roman" pitchFamily="18" charset="0"/>
                <a:cs typeface="Times New Roman" pitchFamily="18" charset="0"/>
              </a:rPr>
              <a:t>. </a:t>
            </a:r>
            <a:endParaRPr lang="vi-VN"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yếu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cốt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lõi</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làm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nền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mọi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con </a:t>
            </a:r>
            <a:r>
              <a:rPr lang="en-US" sz="2200" dirty="0" err="1" smtClean="0">
                <a:latin typeface="Times New Roman" pitchFamily="18" charset="0"/>
                <a:cs typeface="Times New Roman" pitchFamily="18" charset="0"/>
              </a:rPr>
              <a:t>người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cuộc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nghiệp</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sâu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riêng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loại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huống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thù</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ứng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yêu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hẹp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toán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hóa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2601"/>
          </a:xfrm>
        </p:spPr>
        <p:txBody>
          <a:bodyPr>
            <a:normAutofit/>
          </a:bodyPr>
          <a:lstStyle/>
          <a:p>
            <a:r>
              <a:rPr lang="en-US" sz="2200" b="1" dirty="0" smtClean="0">
                <a:latin typeface="Times New Roman" pitchFamily="18" charset="0"/>
                <a:cs typeface="Times New Roman" pitchFamily="18" charset="0"/>
              </a:rPr>
              <a:t>1.2. </a:t>
            </a:r>
            <a:r>
              <a:rPr lang="en-US" sz="2200" b="1" dirty="0" err="1" smtClean="0">
                <a:latin typeface="Times New Roman" pitchFamily="18" charset="0"/>
                <a:cs typeface="Times New Roman" pitchFamily="18" charset="0"/>
              </a:rPr>
              <a:t>Chương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trình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giáo</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dục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định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hướng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triển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hlinkClick r:id="rId2" action="ppaction://hlinkfile"/>
              </a:rPr>
              <a:t>năng</a:t>
            </a:r>
            <a:r>
              <a:rPr lang="en-US" sz="2200" b="1" dirty="0" smtClean="0">
                <a:latin typeface="Times New Roman" pitchFamily="18" charset="0"/>
                <a:cs typeface="Times New Roman" pitchFamily="18" charset="0"/>
                <a:hlinkClick r:id="rId2" action="ppaction://hlinkfile"/>
              </a:rPr>
              <a:t> </a:t>
            </a:r>
            <a:r>
              <a:rPr lang="en-US" sz="2200" b="1" dirty="0" err="1" smtClean="0">
                <a:latin typeface="Times New Roman" pitchFamily="18" charset="0"/>
                <a:cs typeface="Times New Roman" pitchFamily="18" charset="0"/>
                <a:hlinkClick r:id="rId2" action="ppaction://hlinkfile"/>
              </a:rPr>
              <a:t>lực</a:t>
            </a:r>
            <a:endParaRPr lang="vi-VN" sz="2200" dirty="0"/>
          </a:p>
        </p:txBody>
      </p:sp>
      <p:sp>
        <p:nvSpPr>
          <p:cNvPr id="3" name="Content Placeholder 2"/>
          <p:cNvSpPr>
            <a:spLocks noGrp="1"/>
          </p:cNvSpPr>
          <p:nvPr>
            <p:ph idx="1"/>
          </p:nvPr>
        </p:nvSpPr>
        <p:spPr>
          <a:xfrm>
            <a:off x="365760" y="1436914"/>
            <a:ext cx="11521440" cy="4740049"/>
          </a:xfrm>
        </p:spPr>
        <p:txBody>
          <a:bodyPr>
            <a:normAutofit fontScale="92500"/>
          </a:bodyPr>
          <a:lstStyle/>
          <a:p>
            <a:pPr algn="just">
              <a:lnSpc>
                <a:spcPct val="150000"/>
              </a:lnSpc>
            </a:pPr>
            <a:r>
              <a:rPr lang="en-US" sz="2200" dirty="0" err="1" smtClean="0">
                <a:latin typeface="Times New Roman" pitchFamily="18" charset="0"/>
                <a:cs typeface="Times New Roman" pitchFamily="18" charset="0"/>
              </a:rPr>
              <a:t>Chương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Rõ</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ràng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chú</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trọng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người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thúc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này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dẫn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sự</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thay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nội</a:t>
            </a:r>
            <a:r>
              <a:rPr lang="en-US" sz="2200" dirty="0" smtClean="0">
                <a:latin typeface="Times New Roman" pitchFamily="18" charset="0"/>
                <a:cs typeface="Times New Roman" pitchFamily="18" charset="0"/>
              </a:rPr>
              <a:t> dung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cũng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KTĐG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tuy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qua </a:t>
            </a:r>
            <a:r>
              <a:rPr lang="en-US" sz="2200" dirty="0" err="1" smtClean="0">
                <a:latin typeface="Times New Roman" pitchFamily="18" charset="0"/>
                <a:cs typeface="Times New Roman" pitchFamily="18" charset="0"/>
              </a:rPr>
              <a:t>lại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lẫn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thì</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vẫn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giữ</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trò</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chủ</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bắt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tranh</a:t>
            </a:r>
            <a:r>
              <a:rPr lang="en-US" sz="2200" dirty="0" smtClean="0">
                <a:latin typeface="Times New Roman" pitchFamily="18" charset="0"/>
                <a:cs typeface="Times New Roman" pitchFamily="18" charset="0"/>
              </a:rPr>
              <a:t> chi </a:t>
            </a:r>
            <a:r>
              <a:rPr lang="en-US" sz="2200" dirty="0" err="1" smtClean="0">
                <a:latin typeface="Times New Roman" pitchFamily="18" charset="0"/>
                <a:cs typeface="Times New Roman" pitchFamily="18" charset="0"/>
              </a:rPr>
              <a:t>tiết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trọng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người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tiếp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dựng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nội</a:t>
            </a:r>
            <a:r>
              <a:rPr lang="en-US" sz="2200" dirty="0" smtClean="0">
                <a:latin typeface="Times New Roman" pitchFamily="18" charset="0"/>
                <a:cs typeface="Times New Roman" pitchFamily="18" charset="0"/>
              </a:rPr>
              <a:t> dung </a:t>
            </a:r>
            <a:r>
              <a:rPr lang="en-US" sz="2200" dirty="0" err="1" smtClean="0">
                <a:latin typeface="Times New Roman" pitchFamily="18" charset="0"/>
                <a:cs typeface="Times New Roman" pitchFamily="18" charset="0"/>
              </a:rPr>
              <a:t>chương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cùng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linh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PPDH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KTĐG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nhằm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đảm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latin typeface="Times New Roman" pitchFamily="18" charset="0"/>
                <a:cs typeface="Times New Roman" pitchFamily="18" charset="0"/>
              </a:rPr>
              <a:t>1.3 </a:t>
            </a:r>
            <a:r>
              <a:rPr lang="en-US" sz="2200" b="1" dirty="0" err="1" smtClean="0">
                <a:latin typeface="Times New Roman" pitchFamily="18" charset="0"/>
                <a:cs typeface="Times New Roman" pitchFamily="18" charset="0"/>
              </a:rPr>
              <a:t>Định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hướng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chuẩn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đầu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ra</a:t>
            </a:r>
            <a:r>
              <a:rPr lang="vi-VN" sz="2200" dirty="0" smtClean="0">
                <a:latin typeface="Times New Roman" pitchFamily="18" charset="0"/>
                <a:cs typeface="Times New Roman" pitchFamily="18" charset="0"/>
              </a:rPr>
              <a:t/>
            </a:r>
            <a:br>
              <a:rPr lang="vi-VN" sz="2200" dirty="0" smtClean="0">
                <a:latin typeface="Times New Roman" pitchFamily="18" charset="0"/>
                <a:cs typeface="Times New Roman" pitchFamily="18" charset="0"/>
              </a:rPr>
            </a:br>
            <a:endParaRPr lang="vi-VN" sz="2200" dirty="0">
              <a:latin typeface="Times New Roman" pitchFamily="18" charset="0"/>
              <a:cs typeface="Times New Roman" pitchFamily="18" charset="0"/>
            </a:endParaRPr>
          </a:p>
        </p:txBody>
      </p:sp>
      <p:sp>
        <p:nvSpPr>
          <p:cNvPr id="3" name="Content Placeholder 2"/>
          <p:cNvSpPr>
            <a:spLocks noGrp="1"/>
          </p:cNvSpPr>
          <p:nvPr>
            <p:ph idx="1"/>
          </p:nvPr>
        </p:nvSpPr>
        <p:spPr>
          <a:xfrm>
            <a:off x="838200" y="1294228"/>
            <a:ext cx="10515600" cy="4882735"/>
          </a:xfrm>
        </p:spPr>
        <p:txBody>
          <a:bodyPr>
            <a:normAutofit/>
          </a:bodyPr>
          <a:lstStyle/>
          <a:p>
            <a:pPr>
              <a:buNone/>
            </a:pPr>
            <a:r>
              <a:rPr lang="en-US" sz="2200" b="1" dirty="0" smtClean="0">
                <a:latin typeface="Times New Roman" pitchFamily="18" charset="0"/>
                <a:cs typeface="Times New Roman" pitchFamily="18" charset="0"/>
              </a:rPr>
              <a:t>1.3.1. </a:t>
            </a:r>
            <a:r>
              <a:rPr lang="en-US" sz="2200" b="1" dirty="0" err="1" smtClean="0">
                <a:latin typeface="Times New Roman" pitchFamily="18" charset="0"/>
                <a:cs typeface="Times New Roman" pitchFamily="18" charset="0"/>
                <a:hlinkClick r:id="rId2" action="ppaction://hlinkfile"/>
              </a:rPr>
              <a:t>Năng</a:t>
            </a:r>
            <a:r>
              <a:rPr lang="en-US" sz="2200" b="1" dirty="0" smtClean="0">
                <a:latin typeface="Times New Roman" pitchFamily="18" charset="0"/>
                <a:cs typeface="Times New Roman" pitchFamily="18" charset="0"/>
                <a:hlinkClick r:id="rId2" action="ppaction://hlinkfile"/>
              </a:rPr>
              <a:t> </a:t>
            </a:r>
            <a:r>
              <a:rPr lang="en-US" sz="2200" b="1" dirty="0" err="1" smtClean="0">
                <a:latin typeface="Times New Roman" pitchFamily="18" charset="0"/>
                <a:cs typeface="Times New Roman" pitchFamily="18" charset="0"/>
                <a:hlinkClick r:id="rId2" action="ppaction://hlinkfile"/>
              </a:rPr>
              <a:t>lực</a:t>
            </a:r>
            <a:r>
              <a:rPr lang="en-US" sz="2200" b="1" dirty="0" smtClean="0">
                <a:latin typeface="Times New Roman" pitchFamily="18" charset="0"/>
                <a:cs typeface="Times New Roman" pitchFamily="18" charset="0"/>
                <a:hlinkClick r:id="rId2" action="ppaction://hlinkfile"/>
              </a:rPr>
              <a:t> </a:t>
            </a:r>
            <a:r>
              <a:rPr lang="en-US" sz="2200" b="1" dirty="0" err="1" smtClean="0">
                <a:latin typeface="Times New Roman" pitchFamily="18" charset="0"/>
                <a:cs typeface="Times New Roman" pitchFamily="18" charset="0"/>
                <a:hlinkClick r:id="rId2" action="ppaction://hlinkfile"/>
              </a:rPr>
              <a:t>chung</a:t>
            </a:r>
            <a:endParaRPr lang="vi-VN" sz="2200" dirty="0" smtClean="0">
              <a:latin typeface="Times New Roman" pitchFamily="18" charset="0"/>
              <a:cs typeface="Times New Roman" pitchFamily="18" charset="0"/>
            </a:endParaRPr>
          </a:p>
          <a:p>
            <a:pPr>
              <a:buNone/>
            </a:pPr>
            <a:r>
              <a:rPr lang="en-US" sz="2200" b="1" dirty="0" smtClean="0">
                <a:latin typeface="Times New Roman" pitchFamily="18" charset="0"/>
                <a:cs typeface="Times New Roman" pitchFamily="18" charset="0"/>
              </a:rPr>
              <a:t>1.3.2.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chuyên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biệt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môn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vật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lí</a:t>
            </a:r>
            <a:endParaRPr lang="vi-VN" sz="2200" dirty="0" smtClean="0">
              <a:latin typeface="Times New Roman" pitchFamily="18" charset="0"/>
              <a:cs typeface="Times New Roman" pitchFamily="18" charset="0"/>
            </a:endParaRPr>
          </a:p>
          <a:p>
            <a:pPr>
              <a:buNone/>
            </a:pPr>
            <a:r>
              <a:rPr lang="en-US" sz="2200" b="1" dirty="0" smtClean="0">
                <a:latin typeface="Times New Roman" pitchFamily="18" charset="0"/>
                <a:cs typeface="Times New Roman" pitchFamily="18" charset="0"/>
              </a:rPr>
              <a:t>a. </a:t>
            </a:r>
            <a:r>
              <a:rPr lang="en-US" sz="2200" b="1" dirty="0" err="1" smtClean="0">
                <a:latin typeface="Times New Roman" pitchFamily="18" charset="0"/>
                <a:cs typeface="Times New Roman" pitchFamily="18" charset="0"/>
              </a:rPr>
              <a:t>Nhóm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thành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phần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liên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quan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đến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sử</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dụng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kiến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thức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vật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lí</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K1</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tượng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luật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phép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hằng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K2</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giữa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K3</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K4</a:t>
            </a:r>
            <a:r>
              <a:rPr lang="en-US" sz="2200" b="1"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thích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dự</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đoán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toán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pháp</a:t>
            </a:r>
            <a:r>
              <a:rPr lang="en-US" sz="2200" dirty="0" smtClean="0">
                <a:latin typeface="Times New Roman" pitchFamily="18" charset="0"/>
                <a:cs typeface="Times New Roman" pitchFamily="18" charset="0"/>
              </a:rPr>
              <a:t> … )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huống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tiễn</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a:buNone/>
            </a:pPr>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ox(in)">
                                      <p:cBhvr>
                                        <p:cTn id="25" dur="500"/>
                                        <p:tgtEl>
                                          <p:spTgt spid="3">
                                            <p:txEl>
                                              <p:pRg st="3" end="3"/>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ox(in)">
                                      <p:cBhvr>
                                        <p:cTn id="31" dur="500"/>
                                        <p:tgtEl>
                                          <p:spTgt spid="3">
                                            <p:txEl>
                                              <p:pRg st="5" end="5"/>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ox(in)">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6265"/>
            <a:ext cx="10515600" cy="5290698"/>
          </a:xfrm>
        </p:spPr>
        <p:txBody>
          <a:bodyPr>
            <a:noAutofit/>
          </a:bodyPr>
          <a:lstStyle/>
          <a:p>
            <a:pPr>
              <a:buNone/>
            </a:pPr>
            <a:r>
              <a:rPr lang="en-US" sz="2200" b="1" dirty="0" smtClean="0">
                <a:latin typeface="Times New Roman" pitchFamily="18" charset="0"/>
                <a:cs typeface="Times New Roman" pitchFamily="18" charset="0"/>
              </a:rPr>
              <a:t>b. </a:t>
            </a:r>
            <a:r>
              <a:rPr lang="en-US" sz="2200" b="1" dirty="0" err="1" smtClean="0">
                <a:latin typeface="Times New Roman" pitchFamily="18" charset="0"/>
                <a:cs typeface="Times New Roman" pitchFamily="18" charset="0"/>
              </a:rPr>
              <a:t>Nhóm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thành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phần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về</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phương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pháp</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hóa</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P1:</a:t>
            </a:r>
            <a:r>
              <a:rPr lang="de-DE" sz="2200" dirty="0" smtClean="0">
                <a:latin typeface="Times New Roman" pitchFamily="18" charset="0"/>
                <a:cs typeface="Times New Roman" pitchFamily="18" charset="0"/>
              </a:rPr>
              <a:t> Đặt ra những câu hỏi về một sự kiện vật lí.</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P2:</a:t>
            </a:r>
            <a:r>
              <a:rPr lang="de-DE" sz="2200" dirty="0" smtClean="0">
                <a:latin typeface="Times New Roman" pitchFamily="18" charset="0"/>
                <a:cs typeface="Times New Roman" pitchFamily="18" charset="0"/>
              </a:rPr>
              <a:t> Mô tả được các hiện tượng tự nhiên bằng ngôn ngữ vật lí và chỉ ra các quy luật vật lí trong hiện tượng đó.</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P3:</a:t>
            </a:r>
            <a:r>
              <a:rPr lang="de-DE" sz="2200" dirty="0" smtClean="0">
                <a:latin typeface="Times New Roman" pitchFamily="18" charset="0"/>
                <a:cs typeface="Times New Roman" pitchFamily="18" charset="0"/>
              </a:rPr>
              <a:t> Thu thập, đánh giá, lựa chọn và xử lí thông tin từ các nguồn khác nhau để giải quyết vấn đề trong học tập vật lí.</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P4:</a:t>
            </a:r>
            <a:r>
              <a:rPr lang="de-DE" sz="2200" dirty="0" smtClean="0">
                <a:latin typeface="Times New Roman" pitchFamily="18" charset="0"/>
                <a:cs typeface="Times New Roman" pitchFamily="18" charset="0"/>
              </a:rPr>
              <a:t> Vận dụng sự tương tự và các mô hình  để xây dựng kiến thức vật lí.</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P5:</a:t>
            </a:r>
            <a:r>
              <a:rPr lang="de-DE" sz="2200" dirty="0" smtClean="0">
                <a:latin typeface="Times New Roman" pitchFamily="18" charset="0"/>
                <a:cs typeface="Times New Roman" pitchFamily="18" charset="0"/>
              </a:rPr>
              <a:t> Lựa chọn và sử dụng  các công cụ toán học phù hợp trong học tập vật lí.</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P6:</a:t>
            </a:r>
            <a:r>
              <a:rPr lang="de-DE" sz="2200" dirty="0" smtClean="0">
                <a:latin typeface="Times New Roman" pitchFamily="18" charset="0"/>
                <a:cs typeface="Times New Roman" pitchFamily="18" charset="0"/>
              </a:rPr>
              <a:t> Chỉ ra được điều kiện lí tưởng của hiện tượng vật lí.</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P7:</a:t>
            </a:r>
            <a:r>
              <a:rPr lang="de-DE" sz="2200" dirty="0" smtClean="0">
                <a:latin typeface="Times New Roman" pitchFamily="18" charset="0"/>
                <a:cs typeface="Times New Roman" pitchFamily="18" charset="0"/>
              </a:rPr>
              <a:t> Đề xuất được giả thuyết; suy ra các hệ quả có thể kiểm tra được.</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P8:</a:t>
            </a:r>
            <a:r>
              <a:rPr lang="de-DE" sz="2200" dirty="0" smtClean="0">
                <a:latin typeface="Times New Roman" pitchFamily="18" charset="0"/>
                <a:cs typeface="Times New Roman" pitchFamily="18" charset="0"/>
              </a:rPr>
              <a:t> Xác định mục đích, đề xuất phương án, lắp ráp, tiến hành xử lí kết quả thí nghiệm và rút ra nhận xét. </a:t>
            </a:r>
            <a:endParaRPr lang="vi-VN" sz="2200"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P9:</a:t>
            </a:r>
            <a:r>
              <a:rPr lang="de-DE" sz="2200" dirty="0" smtClean="0">
                <a:latin typeface="Times New Roman" pitchFamily="18" charset="0"/>
                <a:cs typeface="Times New Roman" pitchFamily="18" charset="0"/>
              </a:rPr>
              <a:t> Biện luận tính đúng đắn của kết quả thí nghiệm và tính đúng đắn các kết luận được khái quát hóa từ kết quả thí nghiệm này.</a:t>
            </a:r>
            <a:endParaRPr lang="vi-VN" sz="2200" dirty="0" smtClean="0">
              <a:latin typeface="Times New Roman" pitchFamily="18" charset="0"/>
              <a:cs typeface="Times New Roman" pitchFamily="18" charset="0"/>
            </a:endParaRPr>
          </a:p>
          <a:p>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ox(in)">
                                      <p:cBhvr>
                                        <p:cTn id="31" dur="500"/>
                                        <p:tgtEl>
                                          <p:spTgt spid="3">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ox(in)">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9994"/>
            <a:ext cx="10515600" cy="5346969"/>
          </a:xfrm>
        </p:spPr>
        <p:txBody>
          <a:bodyPr>
            <a:normAutofit/>
          </a:bodyPr>
          <a:lstStyle/>
          <a:p>
            <a:pPr>
              <a:buNone/>
            </a:pPr>
            <a:r>
              <a:rPr lang="en-US" sz="2200" b="1" dirty="0" smtClean="0">
                <a:latin typeface="Times New Roman" pitchFamily="18" charset="0"/>
                <a:cs typeface="Times New Roman" pitchFamily="18" charset="0"/>
              </a:rPr>
              <a:t>c. </a:t>
            </a:r>
            <a:r>
              <a:rPr lang="en-US" sz="2200" b="1" dirty="0" err="1" smtClean="0">
                <a:latin typeface="Times New Roman" pitchFamily="18" charset="0"/>
                <a:cs typeface="Times New Roman" pitchFamily="18" charset="0"/>
              </a:rPr>
              <a:t>Nhóm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thành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phần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về</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trao</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đổi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thông</a:t>
            </a:r>
            <a:r>
              <a:rPr lang="en-US" sz="2200" b="1" dirty="0" smtClean="0">
                <a:latin typeface="Times New Roman" pitchFamily="18" charset="0"/>
                <a:cs typeface="Times New Roman" pitchFamily="18" charset="0"/>
              </a:rPr>
              <a:t> tin</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X1</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ứng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bằng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ngữ</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diễn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thù</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X2</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tượng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tự</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bằng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ngữ</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ngữ</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ngành</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X3</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chọn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nguồn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tin </a:t>
            </a:r>
            <a:r>
              <a:rPr lang="en-US" sz="2200" dirty="0" err="1" smtClean="0">
                <a:latin typeface="Times New Roman" pitchFamily="18" charset="0"/>
                <a:cs typeface="Times New Roman" pitchFamily="18" charset="0"/>
              </a:rPr>
              <a:t>khác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nhau</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X4</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cấu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tắc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kĩ</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nghệ</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X5</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tìm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tin, </a:t>
            </a:r>
            <a:r>
              <a:rPr lang="en-US" sz="2200" dirty="0" err="1" smtClean="0">
                <a:latin typeface="Times New Roman" pitchFamily="18" charset="0"/>
                <a:cs typeface="Times New Roman" pitchFamily="18" charset="0"/>
              </a:rPr>
              <a:t>thí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nhóm</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X6</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tìm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tin, </a:t>
            </a:r>
            <a:r>
              <a:rPr lang="en-US" sz="2200" dirty="0" err="1" smtClean="0">
                <a:latin typeface="Times New Roman" pitchFamily="18" charset="0"/>
                <a:cs typeface="Times New Roman" pitchFamily="18" charset="0"/>
              </a:rPr>
              <a:t>thí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nhóm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phù</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X7</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luận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liên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dưới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góc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nhìn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X8</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Tham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nhóm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ox(in)">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3385"/>
            <a:ext cx="10515600" cy="5473578"/>
          </a:xfrm>
        </p:spPr>
        <p:txBody>
          <a:bodyPr>
            <a:noAutofit/>
          </a:bodyPr>
          <a:lstStyle/>
          <a:p>
            <a:pPr>
              <a:buNone/>
            </a:pPr>
            <a:r>
              <a:rPr lang="en-US" sz="2200" b="1" dirty="0" smtClean="0">
                <a:latin typeface="Times New Roman" pitchFamily="18" charset="0"/>
                <a:cs typeface="Times New Roman" pitchFamily="18" charset="0"/>
              </a:rPr>
              <a:t>d. </a:t>
            </a:r>
            <a:r>
              <a:rPr lang="en-US" sz="2200" b="1" dirty="0" err="1" smtClean="0">
                <a:latin typeface="Times New Roman" pitchFamily="18" charset="0"/>
                <a:cs typeface="Times New Roman" pitchFamily="18" charset="0"/>
              </a:rPr>
              <a:t>Nhóm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thành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phần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liên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quan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đến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cá</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thể</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C1</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kĩ</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vi-VN" sz="2200" dirty="0" smtClean="0">
                <a:latin typeface="Times New Roman" pitchFamily="18" charset="0"/>
                <a:cs typeface="Times New Roman" pitchFamily="18" charset="0"/>
              </a:rPr>
              <a:t>.</a:t>
            </a:r>
          </a:p>
          <a:p>
            <a:r>
              <a:rPr lang="en-US" sz="2200" b="1" dirty="0" err="1" smtClean="0">
                <a:latin typeface="Times New Roman" pitchFamily="18" charset="0"/>
                <a:cs typeface="Times New Roman" pitchFamily="18" charset="0"/>
              </a:rPr>
              <a:t>C2</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chỉnh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nhằm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nâng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thân</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C3</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Chỉ</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trò</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hội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ngoài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C4</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So </a:t>
            </a:r>
            <a:r>
              <a:rPr lang="en-US" sz="2200" dirty="0" err="1" smtClean="0">
                <a:latin typeface="Times New Roman" pitchFamily="18" charset="0"/>
                <a:cs typeface="Times New Roman" pitchFamily="18" charset="0"/>
              </a:rPr>
              <a:t>sánh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dưới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khía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kĩ</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mặt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hội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C5</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cảnh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a:t>
            </a:r>
            <a:r>
              <a:rPr lang="en-US" sz="2200" dirty="0" smtClean="0">
                <a:latin typeface="Times New Roman" pitchFamily="18" charset="0"/>
                <a:cs typeface="Times New Roman" pitchFamily="18" charset="0"/>
              </a:rPr>
              <a:t> an </a:t>
            </a:r>
            <a:r>
              <a:rPr lang="en-US" sz="2200" dirty="0" err="1" smtClean="0">
                <a:latin typeface="Times New Roman" pitchFamily="18" charset="0"/>
                <a:cs typeface="Times New Roman" pitchFamily="18" charset="0"/>
              </a:rPr>
              <a:t>toàn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cuộc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đại</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r>
              <a:rPr lang="en-US" sz="2200" b="1" dirty="0" err="1" smtClean="0">
                <a:latin typeface="Times New Roman" pitchFamily="18" charset="0"/>
                <a:cs typeface="Times New Roman" pitchFamily="18" charset="0"/>
              </a:rPr>
              <a:t>C6</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ảnh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hưởng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hội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lịch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sử</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13" y="0"/>
            <a:ext cx="10958733" cy="6569612"/>
          </a:xfrm>
        </p:spPr>
        <p:txBody>
          <a:bodyPr>
            <a:noAutofit/>
          </a:bodyPr>
          <a:lstStyle/>
          <a:p>
            <a:pPr>
              <a:lnSpc>
                <a:spcPct val="100000"/>
              </a:lnSpc>
              <a:buNone/>
            </a:pPr>
            <a:r>
              <a:rPr lang="en-US" sz="2200" b="1" dirty="0" smtClean="0">
                <a:latin typeface="Times New Roman" pitchFamily="18" charset="0"/>
                <a:cs typeface="Times New Roman" pitchFamily="18" charset="0"/>
              </a:rPr>
              <a:t>1.4. </a:t>
            </a:r>
            <a:r>
              <a:rPr lang="en-US" sz="2200" b="1" dirty="0" err="1" smtClean="0">
                <a:latin typeface="Times New Roman" pitchFamily="18" charset="0"/>
                <a:cs typeface="Times New Roman" pitchFamily="18" charset="0"/>
              </a:rPr>
              <a:t>Thực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trạng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dạy</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theo</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định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hướng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phát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triển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năng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học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sinh</a:t>
            </a:r>
            <a:r>
              <a:rPr lang="en-US" sz="2200" b="1" dirty="0" smtClean="0">
                <a:latin typeface="Times New Roman" pitchFamily="18" charset="0"/>
                <a:cs typeface="Times New Roman" pitchFamily="18" charset="0"/>
              </a:rPr>
              <a:t> ở </a:t>
            </a:r>
            <a:r>
              <a:rPr lang="en-US" sz="2200" b="1" dirty="0" err="1" smtClean="0">
                <a:latin typeface="Times New Roman" pitchFamily="18" charset="0"/>
                <a:cs typeface="Times New Roman" pitchFamily="18" charset="0"/>
              </a:rPr>
              <a:t>một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số</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trường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THPT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hiện</a:t>
            </a:r>
            <a:r>
              <a:rPr lang="en-US" sz="2200" b="1" dirty="0" smtClean="0">
                <a:latin typeface="Times New Roman" pitchFamily="18" charset="0"/>
                <a:cs typeface="Times New Roman" pitchFamily="18" charset="0"/>
              </a:rPr>
              <a:t> nay</a:t>
            </a:r>
            <a:endParaRPr lang="vi-VN" sz="2200" dirty="0" smtClean="0">
              <a:latin typeface="Times New Roman" pitchFamily="18" charset="0"/>
              <a:cs typeface="Times New Roman" pitchFamily="18" charset="0"/>
            </a:endParaRPr>
          </a:p>
          <a:p>
            <a:pPr algn="just">
              <a:lnSpc>
                <a:spcPct val="100000"/>
              </a:lnSpc>
              <a:buNone/>
            </a:pPr>
            <a:r>
              <a:rPr lang="en-US" sz="2200" b="1"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tầm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trọng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PPDH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KTĐG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năm</a:t>
            </a:r>
            <a:r>
              <a:rPr lang="en-US" sz="2200" dirty="0" smtClean="0">
                <a:latin typeface="Times New Roman" pitchFamily="18" charset="0"/>
                <a:cs typeface="Times New Roman" pitchFamily="18" charset="0"/>
              </a:rPr>
              <a:t> qua, </a:t>
            </a:r>
            <a:r>
              <a:rPr lang="en-US" sz="2200" dirty="0" err="1" smtClean="0">
                <a:latin typeface="Times New Roman" pitchFamily="18" charset="0"/>
                <a:cs typeface="Times New Roman" pitchFamily="18" charset="0"/>
              </a:rPr>
              <a:t>Bộ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GD&amp;ĐT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chỉ</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này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nhằm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sự</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chỉ</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tổ</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soạn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liệu</a:t>
            </a: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dẫn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KTĐG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cấp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phổ</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đồng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hoạch</a:t>
            </a:r>
            <a:r>
              <a:rPr lang="en-US" sz="2200" dirty="0" smtClean="0">
                <a:latin typeface="Times New Roman" pitchFamily="18" charset="0"/>
                <a:cs typeface="Times New Roman" pitchFamily="18" charset="0"/>
              </a:rPr>
              <a:t> 984/</a:t>
            </a:r>
            <a:r>
              <a:rPr lang="en-US" sz="2200" dirty="0" err="1" smtClean="0">
                <a:latin typeface="Times New Roman" pitchFamily="18" charset="0"/>
                <a:cs typeface="Times New Roman" pitchFamily="18" charset="0"/>
              </a:rPr>
              <a:t>KH-BGDĐT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văn</a:t>
            </a:r>
            <a:r>
              <a:rPr lang="en-US" sz="2200" dirty="0" smtClean="0">
                <a:latin typeface="Times New Roman" pitchFamily="18" charset="0"/>
                <a:cs typeface="Times New Roman" pitchFamily="18" charset="0"/>
              </a:rPr>
              <a:t> 5555/</a:t>
            </a:r>
            <a:r>
              <a:rPr lang="en-US" sz="2200" dirty="0" err="1" smtClean="0">
                <a:latin typeface="Times New Roman" pitchFamily="18" charset="0"/>
                <a:cs typeface="Times New Roman" pitchFamily="18" charset="0"/>
              </a:rPr>
              <a:t>BGDT-GDTrH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nhằm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hỗ</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THPT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tâm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GDTX</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đồng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PPDH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KTĐG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sinh</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algn="just">
              <a:lnSpc>
                <a:spcPct val="100000"/>
              </a:lnSpc>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GD&amp;ĐT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nội</a:t>
            </a:r>
            <a:r>
              <a:rPr lang="en-US" sz="2200" dirty="0" smtClean="0">
                <a:latin typeface="Times New Roman" pitchFamily="18" charset="0"/>
                <a:cs typeface="Times New Roman" pitchFamily="18" charset="0"/>
              </a:rPr>
              <a:t> dung </a:t>
            </a:r>
            <a:r>
              <a:rPr lang="en-US" sz="2200" dirty="0" err="1" smtClean="0">
                <a:latin typeface="Times New Roman" pitchFamily="18" charset="0"/>
                <a:cs typeface="Times New Roman" pitchFamily="18" charset="0"/>
              </a:rPr>
              <a:t>trên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đợt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huấn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bộ</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lý</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THPT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dịp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hè</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năm</a:t>
            </a:r>
            <a:r>
              <a:rPr lang="en-US" sz="2200" dirty="0" smtClean="0">
                <a:latin typeface="Times New Roman" pitchFamily="18" charset="0"/>
                <a:cs typeface="Times New Roman" pitchFamily="18" charset="0"/>
              </a:rPr>
              <a:t> 2014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tổ</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nhóm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môn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dưới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buổi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Tuy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đem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dạy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muốn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tôi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xin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chỉ</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nguyên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nhân</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algn="just">
              <a:lnSpc>
                <a:spcPct val="100000"/>
              </a:lnSpc>
              <a:buNone/>
            </a:pPr>
            <a:r>
              <a:rPr lang="en-US" sz="2200" dirty="0" smtClean="0">
                <a:latin typeface="Times New Roman" pitchFamily="18" charset="0"/>
                <a:cs typeface="Times New Roman" pitchFamily="18" charset="0"/>
              </a:rPr>
              <a:t>	</a:t>
            </a:r>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632</TotalTime>
  <Words>1532</Words>
  <Application>Microsoft Office PowerPoint</Application>
  <PresentationFormat>Custom</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Tổ PPGD VẬT LÝ</vt:lpstr>
      <vt:lpstr>PowerPoint Presentation</vt:lpstr>
      <vt:lpstr>PowerPoint Presentation</vt:lpstr>
      <vt:lpstr>1.2. Chương trình giáo dục định hướng phát triển năng lực</vt:lpstr>
      <vt:lpstr>1.3 Định hướng chuẩn năng lực đầu ra </vt:lpstr>
      <vt:lpstr>PowerPoint Presentation</vt:lpstr>
      <vt:lpstr>PowerPoint Presentation</vt:lpstr>
      <vt:lpstr>PowerPoint Presentation</vt:lpstr>
      <vt:lpstr>PowerPoint Presentation</vt:lpstr>
      <vt:lpstr>PowerPoint Presentation</vt:lpstr>
      <vt:lpstr>2. SỬ DỤNG BỘ THÍ NGHIỆM TÍCH HỢP Pvt VÀO DẠY HỌC CHỦ ĐỀ “CHẤT KHÍ” THEO ĐỊNH HƯỚNG PHÁT TRIỂN NĂNG LỰC HỌC SINH </vt:lpstr>
      <vt:lpstr>2.3. Các bước soạn tiến trình dạy học theo định hướng phát triển năng lực học sinh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Phương Lê</dc:creator>
  <cp:lastModifiedBy>Windows User</cp:lastModifiedBy>
  <cp:revision>64</cp:revision>
  <dcterms:created xsi:type="dcterms:W3CDTF">2016-05-16T08:41:58Z</dcterms:created>
  <dcterms:modified xsi:type="dcterms:W3CDTF">2016-06-16T11:52:00Z</dcterms:modified>
</cp:coreProperties>
</file>