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2" r:id="rId2"/>
    <p:sldId id="298" r:id="rId3"/>
    <p:sldId id="282" r:id="rId4"/>
    <p:sldId id="294" r:id="rId5"/>
    <p:sldId id="295" r:id="rId6"/>
    <p:sldId id="296" r:id="rId7"/>
    <p:sldId id="297" r:id="rId8"/>
    <p:sldId id="293" r:id="rId9"/>
    <p:sldId id="289" r:id="rId10"/>
    <p:sldId id="283" r:id="rId11"/>
    <p:sldId id="284" r:id="rId12"/>
    <p:sldId id="285" r:id="rId13"/>
    <p:sldId id="286" r:id="rId14"/>
    <p:sldId id="287" r:id="rId15"/>
    <p:sldId id="288" r:id="rId16"/>
    <p:sldId id="29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97" autoAdjust="0"/>
  </p:normalViewPr>
  <p:slideViewPr>
    <p:cSldViewPr>
      <p:cViewPr>
        <p:scale>
          <a:sx n="64" d="100"/>
          <a:sy n="64" d="100"/>
        </p:scale>
        <p:origin x="-69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 Id="rId4" Type="http://schemas.openxmlformats.org/officeDocument/2006/relationships/image" Target="../media/image18.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image" Target="../media/image1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image" Target="../media/image2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F5ACEE-45F1-4A4A-AA10-F3A2118B7611}" type="datetimeFigureOut">
              <a:rPr lang="en-US" smtClean="0"/>
              <a:t>4/23/2016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405F9A-2AA7-4A44-BCDA-E7F10B044621}" type="slidenum">
              <a:rPr lang="en-US" smtClean="0"/>
              <a:t>‹#›</a:t>
            </a:fld>
            <a:endParaRPr lang="en-US"/>
          </a:p>
        </p:txBody>
      </p:sp>
    </p:spTree>
    <p:extLst>
      <p:ext uri="{BB962C8B-B14F-4D97-AF65-F5344CB8AC3E}">
        <p14:creationId xmlns:p14="http://schemas.microsoft.com/office/powerpoint/2010/main" val="308824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44588"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242447" y="4650688"/>
            <a:ext cx="6447457" cy="4112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p>
            <a:pPr>
              <a:lnSpc>
                <a:spcPct val="15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400" dirty="0" smtClean="0">
              <a:latin typeface="Times New Roman" pitchFamily="18" charset="0"/>
              <a:ea typeface="Droid Sans Fallback" charset="0"/>
              <a:cs typeface="Droid Sans Fallback"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9CB124-0AB0-4AAD-963B-7CA1CA8B3711}"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1641662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CB124-0AB0-4AAD-963B-7CA1CA8B3711}"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659953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CB124-0AB0-4AAD-963B-7CA1CA8B3711}"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309426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CB124-0AB0-4AAD-963B-7CA1CA8B3711}"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303634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9CB124-0AB0-4AAD-963B-7CA1CA8B3711}"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363881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9CB124-0AB0-4AAD-963B-7CA1CA8B3711}" type="datetimeFigureOut">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232429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9CB124-0AB0-4AAD-963B-7CA1CA8B3711}" type="datetimeFigureOut">
              <a:rPr lang="en-US" smtClean="0"/>
              <a:t>4/23/2016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184900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9CB124-0AB0-4AAD-963B-7CA1CA8B3711}" type="datetimeFigureOut">
              <a:rPr lang="en-US" smtClean="0"/>
              <a:t>4/23/2016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3993879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CB124-0AB0-4AAD-963B-7CA1CA8B3711}" type="datetimeFigureOut">
              <a:rPr lang="en-US" smtClean="0"/>
              <a:t>4/23/2016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2504243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CB124-0AB0-4AAD-963B-7CA1CA8B3711}" type="datetimeFigureOut">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237686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CB124-0AB0-4AAD-963B-7CA1CA8B3711}" type="datetimeFigureOut">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B8173-4F32-45BD-9000-C50E7FB6D084}" type="slidenum">
              <a:rPr lang="en-US" smtClean="0"/>
              <a:t>‹#›</a:t>
            </a:fld>
            <a:endParaRPr lang="en-US"/>
          </a:p>
        </p:txBody>
      </p:sp>
    </p:spTree>
    <p:extLst>
      <p:ext uri="{BB962C8B-B14F-4D97-AF65-F5344CB8AC3E}">
        <p14:creationId xmlns:p14="http://schemas.microsoft.com/office/powerpoint/2010/main" val="1000563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CB124-0AB0-4AAD-963B-7CA1CA8B3711}" type="datetimeFigureOut">
              <a:rPr lang="en-US" smtClean="0"/>
              <a:t>4/23/2016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B8173-4F32-45BD-9000-C50E7FB6D084}" type="slidenum">
              <a:rPr lang="en-US" smtClean="0"/>
              <a:t>‹#›</a:t>
            </a:fld>
            <a:endParaRPr lang="en-US"/>
          </a:p>
        </p:txBody>
      </p:sp>
    </p:spTree>
    <p:extLst>
      <p:ext uri="{BB962C8B-B14F-4D97-AF65-F5344CB8AC3E}">
        <p14:creationId xmlns:p14="http://schemas.microsoft.com/office/powerpoint/2010/main" val="2254805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notesSlide" Target="../notesSlides/notesSlide5.xml"/><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9.emf"/><Relationship Id="rId5" Type="http://schemas.openxmlformats.org/officeDocument/2006/relationships/oleObject" Target="../embeddings/oleObject14.bin"/><Relationship Id="rId10" Type="http://schemas.openxmlformats.org/officeDocument/2006/relationships/image" Target="../media/image21.emf"/><Relationship Id="rId4" Type="http://schemas.openxmlformats.org/officeDocument/2006/relationships/image" Target="../media/image1.jpeg"/><Relationship Id="rId9"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notesSlide" Target="../notesSlides/notesSlide6.xml"/><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2.emf"/><Relationship Id="rId5" Type="http://schemas.openxmlformats.org/officeDocument/2006/relationships/oleObject" Target="../embeddings/oleObject17.bin"/><Relationship Id="rId10" Type="http://schemas.openxmlformats.org/officeDocument/2006/relationships/image" Target="../media/image24.emf"/><Relationship Id="rId4" Type="http://schemas.openxmlformats.org/officeDocument/2006/relationships/image" Target="../media/image1.jpeg"/><Relationship Id="rId9"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http://www.sciencedirect.com/scidirimg/entities/3f5.gif" TargetMode="External"/><Relationship Id="rId5" Type="http://schemas.openxmlformats.org/officeDocument/2006/relationships/image" Target="../media/image27.gif"/><Relationship Id="rId4" Type="http://schemas.openxmlformats.org/officeDocument/2006/relationships/image" Target="../media/image26.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5.bin"/><Relationship Id="rId3" Type="http://schemas.openxmlformats.org/officeDocument/2006/relationships/image" Target="../media/image1.jpeg"/><Relationship Id="rId7" Type="http://schemas.openxmlformats.org/officeDocument/2006/relationships/oleObject" Target="../embeddings/oleObject2.bin"/><Relationship Id="rId12" Type="http://schemas.openxmlformats.org/officeDocument/2006/relationships/image" Target="../media/image7.wmf"/><Relationship Id="rId2" Type="http://schemas.openxmlformats.org/officeDocument/2006/relationships/slideLayout" Target="../slideLayouts/slideLayout2.xml"/><Relationship Id="rId16"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6.wmf"/><Relationship Id="rId4" Type="http://schemas.openxmlformats.org/officeDocument/2006/relationships/image" Target="../media/image10.png"/><Relationship Id="rId9" Type="http://schemas.openxmlformats.org/officeDocument/2006/relationships/oleObject" Target="../embeddings/oleObject3.bin"/><Relationship Id="rId14"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3.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3.emf"/><Relationship Id="rId5" Type="http://schemas.openxmlformats.org/officeDocument/2006/relationships/image" Target="../media/image14.png"/><Relationship Id="rId10" Type="http://schemas.openxmlformats.org/officeDocument/2006/relationships/oleObject" Target="../embeddings/oleObject9.bin"/><Relationship Id="rId4" Type="http://schemas.openxmlformats.org/officeDocument/2006/relationships/image" Target="../media/image1.jpeg"/><Relationship Id="rId9" Type="http://schemas.openxmlformats.org/officeDocument/2006/relationships/image" Target="../media/image12.emf"/></Relationships>
</file>

<file path=ppt/slides/_rels/slide9.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notesSlide" Target="../notesSlides/notesSlide4.xml"/><Relationship Id="rId7" Type="http://schemas.openxmlformats.org/officeDocument/2006/relationships/oleObject" Target="../embeddings/oleObject11.bin"/><Relationship Id="rId12" Type="http://schemas.openxmlformats.org/officeDocument/2006/relationships/image" Target="../media/image18.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5.e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7.emf"/><Relationship Id="rId4" Type="http://schemas.openxmlformats.org/officeDocument/2006/relationships/image" Target="../media/image1.jpeg"/><Relationship Id="rId9"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ownloads\Logo TDH Vinh mo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88640"/>
            <a:ext cx="1008112" cy="10081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55576" y="2132856"/>
            <a:ext cx="7488832" cy="4339650"/>
          </a:xfrm>
          <a:prstGeom prst="rect">
            <a:avLst/>
          </a:prstGeom>
        </p:spPr>
        <p:txBody>
          <a:bodyPr wrap="square">
            <a:spAutoFit/>
          </a:bodyPr>
          <a:lstStyle/>
          <a:p>
            <a:pPr algn="ctr">
              <a:lnSpc>
                <a:spcPct val="150000"/>
              </a:lnSpc>
            </a:pPr>
            <a:r>
              <a:rPr lang="en-US" sz="3200" b="1" dirty="0" smtClean="0">
                <a:solidFill>
                  <a:srgbClr val="0000CC"/>
                </a:solidFill>
              </a:rPr>
              <a:t>HIỆN TƯỢNG TRONG SUỐT CẢM ỨNG ĐIỆN TỪ TRONG HỆ NGUYÊN TỬ CÓ CHỨA CÁC MỨC LIÊN TỤC CÓ </a:t>
            </a:r>
            <a:r>
              <a:rPr lang="en-US" sz="3200" b="1" smtClean="0">
                <a:solidFill>
                  <a:srgbClr val="0000CC"/>
                </a:solidFill>
              </a:rPr>
              <a:t>CẤU TRÚC</a:t>
            </a:r>
          </a:p>
          <a:p>
            <a:pPr algn="ctr">
              <a:lnSpc>
                <a:spcPct val="150000"/>
              </a:lnSpc>
            </a:pPr>
            <a:endParaRPr lang="en-US" sz="3200" b="1">
              <a:solidFill>
                <a:srgbClr val="0000CC"/>
              </a:solidFill>
            </a:endParaRPr>
          </a:p>
          <a:p>
            <a:pPr algn="ctr">
              <a:lnSpc>
                <a:spcPct val="150000"/>
              </a:lnSpc>
            </a:pPr>
            <a:endParaRPr lang="en-US" sz="3200" b="1" smtClean="0">
              <a:solidFill>
                <a:srgbClr val="0000CC"/>
              </a:solidFill>
            </a:endParaRPr>
          </a:p>
          <a:p>
            <a:pPr algn="ctr">
              <a:lnSpc>
                <a:spcPct val="150000"/>
              </a:lnSpc>
            </a:pPr>
            <a:r>
              <a:rPr lang="en-US" sz="2400" b="1">
                <a:solidFill>
                  <a:srgbClr val="0000CC"/>
                </a:solidFill>
              </a:rPr>
              <a:t>NCS. ĐỖ THANH THÙY</a:t>
            </a:r>
            <a:endParaRPr lang="en-US" sz="2400" dirty="0">
              <a:solidFill>
                <a:srgbClr val="0000CC"/>
              </a:solidFill>
            </a:endParaRPr>
          </a:p>
        </p:txBody>
      </p:sp>
    </p:spTree>
    <p:extLst>
      <p:ext uri="{BB962C8B-B14F-4D97-AF65-F5344CB8AC3E}">
        <p14:creationId xmlns:p14="http://schemas.microsoft.com/office/powerpoint/2010/main" val="35440053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1"/>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1026" name="Picture 2" descr="C:\Users\Administrator\Downloads\Logo TDH Vinh mo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3"/>
          <p:cNvSpPr>
            <a:spLocks noChangeArrowheads="1"/>
          </p:cNvSpPr>
          <p:nvPr/>
        </p:nvSpPr>
        <p:spPr bwMode="auto">
          <a:xfrm>
            <a:off x="381000" y="408146"/>
            <a:ext cx="87630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vi-VN" sz="2000" smtClean="0">
                <a:sym typeface="Symbol" pitchFamily="18" charset="2"/>
              </a:rPr>
              <a:t>Chúng </a:t>
            </a:r>
            <a:r>
              <a:rPr lang="vi-VN" sz="2000">
                <a:sym typeface="Symbol" pitchFamily="18" charset="2"/>
              </a:rPr>
              <a:t>ta có thể đơn giản hóa hơn nữa bằng cách giả định rằng các trường dò là đủ yếu mà </a:t>
            </a:r>
            <a:r>
              <a:rPr lang="vi-VN" sz="2000" baseline="-25000">
                <a:sym typeface="Symbol" pitchFamily="18" charset="2"/>
              </a:rPr>
              <a:t>bb</a:t>
            </a:r>
            <a:r>
              <a:rPr lang="vi-VN" sz="2000">
                <a:sym typeface="Symbol" pitchFamily="18" charset="2"/>
              </a:rPr>
              <a:t> = 1, </a:t>
            </a:r>
            <a:r>
              <a:rPr lang="vi-VN" sz="2000" baseline="-25000">
                <a:sym typeface="Symbol" pitchFamily="18" charset="2"/>
              </a:rPr>
              <a:t>EE</a:t>
            </a:r>
            <a:r>
              <a:rPr lang="vi-VN" sz="2000">
                <a:sym typeface="Symbol" pitchFamily="18" charset="2"/>
              </a:rPr>
              <a:t> = </a:t>
            </a:r>
            <a:r>
              <a:rPr lang="vi-VN" sz="2000" baseline="-25000">
                <a:sym typeface="Symbol" pitchFamily="18" charset="2"/>
              </a:rPr>
              <a:t>cc</a:t>
            </a:r>
            <a:r>
              <a:rPr lang="vi-VN" sz="2000">
                <a:sym typeface="Symbol" pitchFamily="18" charset="2"/>
              </a:rPr>
              <a:t> = </a:t>
            </a:r>
            <a:r>
              <a:rPr lang="vi-VN" sz="2000" baseline="-25000">
                <a:sym typeface="Symbol" pitchFamily="18" charset="2"/>
              </a:rPr>
              <a:t>cE</a:t>
            </a:r>
            <a:r>
              <a:rPr lang="vi-VN" sz="2000">
                <a:sym typeface="Symbol" pitchFamily="18" charset="2"/>
              </a:rPr>
              <a:t> = 0, </a:t>
            </a:r>
            <a:r>
              <a:rPr lang="vi-VN" sz="2000" baseline="-25000">
                <a:sym typeface="Symbol" pitchFamily="18" charset="2"/>
              </a:rPr>
              <a:t>Eb</a:t>
            </a:r>
            <a:r>
              <a:rPr lang="vi-VN" sz="2000">
                <a:sym typeface="Symbol" pitchFamily="18" charset="2"/>
              </a:rPr>
              <a:t> = 0. Như vậy, đối với </a:t>
            </a:r>
            <a:r>
              <a:rPr lang="vi-VN" sz="2000" smtClean="0">
                <a:sym typeface="Symbol" pitchFamily="18" charset="2"/>
              </a:rPr>
              <a:t>các</a:t>
            </a:r>
            <a:r>
              <a:rPr lang="en-US" sz="2000" smtClean="0">
                <a:sym typeface="Symbol" pitchFamily="18" charset="2"/>
              </a:rPr>
              <a:t> </a:t>
            </a:r>
            <a:r>
              <a:rPr lang="vi-VN" sz="2000" smtClean="0">
                <a:sym typeface="Symbol" pitchFamily="18" charset="2"/>
              </a:rPr>
              <a:t>trường </a:t>
            </a:r>
            <a:r>
              <a:rPr lang="vi-VN" sz="2000">
                <a:sym typeface="Symbol" pitchFamily="18" charset="2"/>
              </a:rPr>
              <a:t>dò yếu, chúng tôi </a:t>
            </a:r>
            <a:r>
              <a:rPr lang="en-US" sz="2000" smtClean="0">
                <a:sym typeface="Symbol" pitchFamily="18" charset="2"/>
              </a:rPr>
              <a:t>có</a:t>
            </a:r>
            <a:endParaRPr lang="en-US" sz="2000">
              <a:sym typeface="Symbol" pitchFamily="18" charset="2"/>
            </a:endParaRPr>
          </a:p>
        </p:txBody>
      </p:sp>
      <p:sp>
        <p:nvSpPr>
          <p:cNvPr id="19" name="Rectangle 5"/>
          <p:cNvSpPr>
            <a:spLocks noChangeArrowheads="1"/>
          </p:cNvSpPr>
          <p:nvPr/>
        </p:nvSpPr>
        <p:spPr bwMode="auto">
          <a:xfrm>
            <a:off x="0" y="30490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0" name="Object 4"/>
          <p:cNvGraphicFramePr>
            <a:graphicFrameLocks noChangeAspect="1"/>
          </p:cNvGraphicFramePr>
          <p:nvPr>
            <p:extLst>
              <p:ext uri="{D42A27DB-BD31-4B8C-83A1-F6EECF244321}">
                <p14:modId xmlns:p14="http://schemas.microsoft.com/office/powerpoint/2010/main" val="457439931"/>
              </p:ext>
            </p:extLst>
          </p:nvPr>
        </p:nvGraphicFramePr>
        <p:xfrm>
          <a:off x="1447800" y="1684732"/>
          <a:ext cx="6658826" cy="664148"/>
        </p:xfrm>
        <a:graphic>
          <a:graphicData uri="http://schemas.openxmlformats.org/presentationml/2006/ole">
            <mc:AlternateContent xmlns:mc="http://schemas.openxmlformats.org/markup-compatibility/2006">
              <mc:Choice xmlns:v="urn:schemas-microsoft-com:vml" Requires="v">
                <p:oleObj spid="_x0000_s33956" name="Equation" r:id="rId5" imgW="3911600" imgH="393700" progId="Equation.3">
                  <p:embed/>
                </p:oleObj>
              </mc:Choice>
              <mc:Fallback>
                <p:oleObj name="Equation" r:id="rId5" imgW="3911600" imgH="393700" progId="Equation.3">
                  <p:embed/>
                  <p:pic>
                    <p:nvPicPr>
                      <p:cNvPr id="0" name=""/>
                      <p:cNvPicPr>
                        <a:picLocks noChangeAspect="1" noChangeArrowheads="1"/>
                      </p:cNvPicPr>
                      <p:nvPr/>
                    </p:nvPicPr>
                    <p:blipFill>
                      <a:blip r:embed="rId6">
                        <a:lum bright="-100000" contrast="-100000"/>
                        <a:extLst>
                          <a:ext uri="{28A0092B-C50C-407E-A947-70E740481C1C}">
                            <a14:useLocalDpi xmlns:a14="http://schemas.microsoft.com/office/drawing/2010/main" val="0"/>
                          </a:ext>
                        </a:extLst>
                      </a:blip>
                      <a:srcRect/>
                      <a:stretch>
                        <a:fillRect/>
                      </a:stretch>
                    </p:blipFill>
                    <p:spPr bwMode="auto">
                      <a:xfrm>
                        <a:off x="1447800" y="1684732"/>
                        <a:ext cx="6658826" cy="664148"/>
                      </a:xfrm>
                      <a:prstGeom prst="rect">
                        <a:avLst/>
                      </a:prstGeom>
                      <a:noFill/>
                      <a:extLst/>
                    </p:spPr>
                  </p:pic>
                </p:oleObj>
              </mc:Fallback>
            </mc:AlternateContent>
          </a:graphicData>
        </a:graphic>
      </p:graphicFrame>
      <p:sp>
        <p:nvSpPr>
          <p:cNvPr id="21" name="Rectangle 7"/>
          <p:cNvSpPr>
            <a:spLocks noChangeArrowheads="1"/>
          </p:cNvSpPr>
          <p:nvPr/>
        </p:nvSpPr>
        <p:spPr bwMode="auto">
          <a:xfrm>
            <a:off x="0" y="30490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2" name="Object 6"/>
          <p:cNvGraphicFramePr>
            <a:graphicFrameLocks noChangeAspect="1"/>
          </p:cNvGraphicFramePr>
          <p:nvPr>
            <p:extLst>
              <p:ext uri="{D42A27DB-BD31-4B8C-83A1-F6EECF244321}">
                <p14:modId xmlns:p14="http://schemas.microsoft.com/office/powerpoint/2010/main" val="4120974498"/>
              </p:ext>
            </p:extLst>
          </p:nvPr>
        </p:nvGraphicFramePr>
        <p:xfrm>
          <a:off x="1475656" y="2588546"/>
          <a:ext cx="5352256" cy="624430"/>
        </p:xfrm>
        <a:graphic>
          <a:graphicData uri="http://schemas.openxmlformats.org/presentationml/2006/ole">
            <mc:AlternateContent xmlns:mc="http://schemas.openxmlformats.org/markup-compatibility/2006">
              <mc:Choice xmlns:v="urn:schemas-microsoft-com:vml" Requires="v">
                <p:oleObj spid="_x0000_s33957" name="Equation" r:id="rId7" imgW="3340100" imgH="393700" progId="Equation.3">
                  <p:embed/>
                </p:oleObj>
              </mc:Choice>
              <mc:Fallback>
                <p:oleObj name="Equation" r:id="rId7" imgW="3340100" imgH="393700" progId="Equation.3">
                  <p:embed/>
                  <p:pic>
                    <p:nvPicPr>
                      <p:cNvPr id="0" name=""/>
                      <p:cNvPicPr>
                        <a:picLocks noChangeAspect="1" noChangeArrowheads="1"/>
                      </p:cNvPicPr>
                      <p:nvPr/>
                    </p:nvPicPr>
                    <p:blipFill>
                      <a:blip r:embed="rId8">
                        <a:lum bright="-100000" contrast="-100000"/>
                        <a:extLst>
                          <a:ext uri="{28A0092B-C50C-407E-A947-70E740481C1C}">
                            <a14:useLocalDpi xmlns:a14="http://schemas.microsoft.com/office/drawing/2010/main" val="0"/>
                          </a:ext>
                        </a:extLst>
                      </a:blip>
                      <a:srcRect/>
                      <a:stretch>
                        <a:fillRect/>
                      </a:stretch>
                    </p:blipFill>
                    <p:spPr bwMode="auto">
                      <a:xfrm>
                        <a:off x="1475656" y="2588546"/>
                        <a:ext cx="5352256" cy="624430"/>
                      </a:xfrm>
                      <a:prstGeom prst="rect">
                        <a:avLst/>
                      </a:prstGeom>
                      <a:noFill/>
                      <a:extLst/>
                    </p:spPr>
                  </p:pic>
                </p:oleObj>
              </mc:Fallback>
            </mc:AlternateContent>
          </a:graphicData>
        </a:graphic>
      </p:graphicFrame>
      <p:sp>
        <p:nvSpPr>
          <p:cNvPr id="23" name="Rectangle 8"/>
          <p:cNvSpPr>
            <a:spLocks noChangeArrowheads="1"/>
          </p:cNvSpPr>
          <p:nvPr/>
        </p:nvSpPr>
        <p:spPr bwMode="auto">
          <a:xfrm>
            <a:off x="304800" y="3472552"/>
            <a:ext cx="86106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vi-VN" sz="2000" smtClean="0">
                <a:sym typeface="Symbol" pitchFamily="18" charset="2"/>
              </a:rPr>
              <a:t>Để </a:t>
            </a:r>
            <a:r>
              <a:rPr lang="vi-VN" sz="2000">
                <a:sym typeface="Symbol" pitchFamily="18" charset="2"/>
              </a:rPr>
              <a:t>giải quyết các phương trình, </a:t>
            </a:r>
            <a:r>
              <a:rPr lang="en-US" sz="2000" smtClean="0">
                <a:sym typeface="Symbol" pitchFamily="18" charset="2"/>
              </a:rPr>
              <a:t>ta </a:t>
            </a:r>
            <a:r>
              <a:rPr lang="vi-VN" sz="2000" smtClean="0">
                <a:sym typeface="Symbol" pitchFamily="18" charset="2"/>
              </a:rPr>
              <a:t>đư</a:t>
            </a:r>
            <a:r>
              <a:rPr lang="en-US" sz="2000">
                <a:sym typeface="Symbol" pitchFamily="18" charset="2"/>
              </a:rPr>
              <a:t>a vào biến </a:t>
            </a:r>
            <a:r>
              <a:rPr lang="en-US" sz="2000" smtClean="0">
                <a:sym typeface="Symbol" pitchFamily="18" charset="2"/>
              </a:rPr>
              <a:t>mới </a:t>
            </a:r>
            <a:r>
              <a:rPr lang="vi-VN" sz="2000" smtClean="0">
                <a:sym typeface="Symbol" pitchFamily="18" charset="2"/>
              </a:rPr>
              <a:t></a:t>
            </a:r>
            <a:r>
              <a:rPr lang="vi-VN" sz="2000" baseline="-25000">
                <a:sym typeface="Symbol" pitchFamily="18" charset="2"/>
              </a:rPr>
              <a:t>Eb</a:t>
            </a:r>
            <a:r>
              <a:rPr lang="vi-VN" sz="2000">
                <a:sym typeface="Symbol" pitchFamily="18" charset="2"/>
              </a:rPr>
              <a:t> và </a:t>
            </a:r>
            <a:r>
              <a:rPr lang="vi-VN" sz="2000" baseline="-25000">
                <a:sym typeface="Symbol" pitchFamily="18" charset="2"/>
              </a:rPr>
              <a:t>cb</a:t>
            </a:r>
            <a:r>
              <a:rPr lang="vi-VN" sz="2000">
                <a:sym typeface="Symbol" pitchFamily="18" charset="2"/>
              </a:rPr>
              <a:t> được xác định bằng cách viết</a:t>
            </a:r>
            <a:endParaRPr lang="en-US" sz="2000">
              <a:sym typeface="Symbol" pitchFamily="18" charset="2"/>
            </a:endParaRPr>
          </a:p>
        </p:txBody>
      </p:sp>
      <p:sp>
        <p:nvSpPr>
          <p:cNvPr id="24" name="Rectangle 10"/>
          <p:cNvSpPr>
            <a:spLocks noChangeArrowheads="1"/>
          </p:cNvSpPr>
          <p:nvPr/>
        </p:nvSpPr>
        <p:spPr bwMode="auto">
          <a:xfrm>
            <a:off x="0" y="29157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5" name="Object 9"/>
          <p:cNvGraphicFramePr>
            <a:graphicFrameLocks noChangeAspect="1"/>
          </p:cNvGraphicFramePr>
          <p:nvPr>
            <p:extLst>
              <p:ext uri="{D42A27DB-BD31-4B8C-83A1-F6EECF244321}">
                <p14:modId xmlns:p14="http://schemas.microsoft.com/office/powerpoint/2010/main" val="3052959173"/>
              </p:ext>
            </p:extLst>
          </p:nvPr>
        </p:nvGraphicFramePr>
        <p:xfrm>
          <a:off x="381000" y="4661296"/>
          <a:ext cx="8229600" cy="1215976"/>
        </p:xfrm>
        <a:graphic>
          <a:graphicData uri="http://schemas.openxmlformats.org/presentationml/2006/ole">
            <mc:AlternateContent xmlns:mc="http://schemas.openxmlformats.org/markup-compatibility/2006">
              <mc:Choice xmlns:v="urn:schemas-microsoft-com:vml" Requires="v">
                <p:oleObj spid="_x0000_s33958" name="Equation" r:id="rId9" imgW="4127500" imgH="660400" progId="Equation.3">
                  <p:embed/>
                </p:oleObj>
              </mc:Choice>
              <mc:Fallback>
                <p:oleObj name="Equation" r:id="rId9" imgW="4127500" imgH="660400" progId="Equation.3">
                  <p:embed/>
                  <p:pic>
                    <p:nvPicPr>
                      <p:cNvPr id="0" name=""/>
                      <p:cNvPicPr>
                        <a:picLocks noChangeAspect="1" noChangeArrowheads="1"/>
                      </p:cNvPicPr>
                      <p:nvPr/>
                    </p:nvPicPr>
                    <p:blipFill>
                      <a:blip r:embed="rId10">
                        <a:lum bright="-100000" contrast="-100000"/>
                        <a:extLst>
                          <a:ext uri="{28A0092B-C50C-407E-A947-70E740481C1C}">
                            <a14:useLocalDpi xmlns:a14="http://schemas.microsoft.com/office/drawing/2010/main" val="0"/>
                          </a:ext>
                        </a:extLst>
                      </a:blip>
                      <a:srcRect/>
                      <a:stretch>
                        <a:fillRect/>
                      </a:stretch>
                    </p:blipFill>
                    <p:spPr bwMode="auto">
                      <a:xfrm>
                        <a:off x="381000" y="4661296"/>
                        <a:ext cx="8229600" cy="1215976"/>
                      </a:xfrm>
                      <a:prstGeom prst="rect">
                        <a:avLst/>
                      </a:prstGeom>
                      <a:noFill/>
                      <a:extLst/>
                    </p:spPr>
                  </p:pic>
                </p:oleObj>
              </mc:Fallback>
            </mc:AlternateContent>
          </a:graphicData>
        </a:graphic>
      </p:graphicFrame>
      <p:sp>
        <p:nvSpPr>
          <p:cNvPr id="26" name="Rectangle 11"/>
          <p:cNvSpPr>
            <a:spLocks noChangeArrowheads="1"/>
          </p:cNvSpPr>
          <p:nvPr/>
        </p:nvSpPr>
        <p:spPr bwMode="auto">
          <a:xfrm>
            <a:off x="8382000" y="1781543"/>
            <a:ext cx="533400" cy="423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dirty="0"/>
              <a:t>(8)</a:t>
            </a:r>
          </a:p>
        </p:txBody>
      </p:sp>
      <p:sp>
        <p:nvSpPr>
          <p:cNvPr id="27" name="Rectangle 12"/>
          <p:cNvSpPr>
            <a:spLocks noChangeArrowheads="1"/>
          </p:cNvSpPr>
          <p:nvPr/>
        </p:nvSpPr>
        <p:spPr bwMode="auto">
          <a:xfrm>
            <a:off x="8382000" y="2645639"/>
            <a:ext cx="533400" cy="423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(9)</a:t>
            </a:r>
          </a:p>
        </p:txBody>
      </p:sp>
      <p:sp>
        <p:nvSpPr>
          <p:cNvPr id="28" name="Rectangle 13"/>
          <p:cNvSpPr>
            <a:spLocks noChangeArrowheads="1"/>
          </p:cNvSpPr>
          <p:nvPr/>
        </p:nvSpPr>
        <p:spPr bwMode="auto">
          <a:xfrm>
            <a:off x="8490520" y="5093911"/>
            <a:ext cx="762000" cy="423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(10)</a:t>
            </a:r>
          </a:p>
        </p:txBody>
      </p:sp>
      <p:sp>
        <p:nvSpPr>
          <p:cNvPr id="29" name="Rectangle 28"/>
          <p:cNvSpPr/>
          <p:nvPr/>
        </p:nvSpPr>
        <p:spPr>
          <a:xfrm>
            <a:off x="1925960" y="-19110"/>
            <a:ext cx="6246440" cy="400110"/>
          </a:xfrm>
          <a:prstGeom prst="rect">
            <a:avLst/>
          </a:prstGeom>
        </p:spPr>
        <p:txBody>
          <a:bodyPr wrap="square">
            <a:spAutoFit/>
          </a:bodyPr>
          <a:lstStyle/>
          <a:p>
            <a:r>
              <a:rPr lang="en-US" sz="2000" b="1" dirty="0" smtClean="0"/>
              <a:t>II. EIT </a:t>
            </a:r>
            <a:r>
              <a:rPr lang="en-US" sz="2000" b="1" dirty="0" err="1" smtClean="0"/>
              <a:t>trong</a:t>
            </a:r>
            <a:r>
              <a:rPr lang="en-US" sz="2000" b="1" dirty="0" smtClean="0"/>
              <a:t> </a:t>
            </a:r>
            <a:r>
              <a:rPr lang="en-US" sz="2000" b="1" dirty="0" err="1" smtClean="0"/>
              <a:t>cấu</a:t>
            </a:r>
            <a:r>
              <a:rPr lang="en-US" sz="2000" b="1" dirty="0" smtClean="0"/>
              <a:t> </a:t>
            </a:r>
            <a:r>
              <a:rPr lang="en-US" sz="2000" b="1" dirty="0" err="1" smtClean="0"/>
              <a:t>hình</a:t>
            </a:r>
            <a:r>
              <a:rPr lang="en-US" sz="2000" b="1" dirty="0" smtClean="0"/>
              <a:t> </a:t>
            </a:r>
            <a:r>
              <a:rPr lang="en-US" sz="2000" b="1" dirty="0" smtClean="0">
                <a:sym typeface="Symbol"/>
              </a:rPr>
              <a:t> </a:t>
            </a:r>
            <a:r>
              <a:rPr lang="en-US" sz="2000" b="1" dirty="0" err="1" smtClean="0">
                <a:sym typeface="Symbol"/>
              </a:rPr>
              <a:t>chứa</a:t>
            </a:r>
            <a:r>
              <a:rPr lang="en-US" sz="2000" b="1" dirty="0" smtClean="0">
                <a:sym typeface="Symbol"/>
              </a:rPr>
              <a:t> </a:t>
            </a:r>
            <a:r>
              <a:rPr lang="en-US" sz="2000" b="1" dirty="0" err="1" smtClean="0">
                <a:sym typeface="Symbol"/>
              </a:rPr>
              <a:t>mức</a:t>
            </a:r>
            <a:r>
              <a:rPr lang="en-US" sz="2000" b="1" dirty="0" smtClean="0">
                <a:sym typeface="Symbol"/>
              </a:rPr>
              <a:t> </a:t>
            </a:r>
            <a:r>
              <a:rPr lang="en-US" sz="2000" b="1" dirty="0" err="1" smtClean="0">
                <a:sym typeface="Symbol"/>
              </a:rPr>
              <a:t>liên</a:t>
            </a:r>
            <a:r>
              <a:rPr lang="en-US" sz="2000" b="1" dirty="0" smtClean="0">
                <a:sym typeface="Symbol"/>
              </a:rPr>
              <a:t> </a:t>
            </a:r>
            <a:r>
              <a:rPr lang="en-US" sz="2000" b="1" dirty="0" err="1" smtClean="0">
                <a:sym typeface="Symbol"/>
              </a:rPr>
              <a:t>tục</a:t>
            </a:r>
            <a:r>
              <a:rPr lang="en-US" sz="2000" b="1" dirty="0" smtClean="0">
                <a:sym typeface="Symbol"/>
              </a:rPr>
              <a:t> </a:t>
            </a:r>
            <a:r>
              <a:rPr lang="en-US" sz="2000" b="1" dirty="0" err="1" smtClean="0">
                <a:sym typeface="Symbol"/>
              </a:rPr>
              <a:t>có</a:t>
            </a:r>
            <a:r>
              <a:rPr lang="en-US" sz="2000" b="1" dirty="0" smtClean="0">
                <a:sym typeface="Symbol"/>
              </a:rPr>
              <a:t> </a:t>
            </a:r>
            <a:r>
              <a:rPr lang="en-US" sz="2000" b="1" dirty="0" err="1" smtClean="0">
                <a:sym typeface="Symbol"/>
              </a:rPr>
              <a:t>cấu</a:t>
            </a:r>
            <a:r>
              <a:rPr lang="en-US" sz="2000" b="1" dirty="0" smtClean="0">
                <a:sym typeface="Symbol"/>
              </a:rPr>
              <a:t> </a:t>
            </a:r>
            <a:r>
              <a:rPr lang="en-US" sz="2000" b="1" dirty="0" err="1" smtClean="0">
                <a:sym typeface="Symbol"/>
              </a:rPr>
              <a:t>trúc</a:t>
            </a:r>
            <a:endParaRPr lang="en-US" sz="2000" dirty="0"/>
          </a:p>
        </p:txBody>
      </p:sp>
    </p:spTree>
    <p:extLst>
      <p:ext uri="{BB962C8B-B14F-4D97-AF65-F5344CB8AC3E}">
        <p14:creationId xmlns:p14="http://schemas.microsoft.com/office/powerpoint/2010/main" val="867675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1"/>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1026" name="Picture 2" descr="C:\Users\Administrator\Downloads\Logo TDH Vinh mo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28490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7" name="Object 2"/>
          <p:cNvGraphicFramePr>
            <a:graphicFrameLocks noChangeAspect="1"/>
          </p:cNvGraphicFramePr>
          <p:nvPr>
            <p:extLst>
              <p:ext uri="{D42A27DB-BD31-4B8C-83A1-F6EECF244321}">
                <p14:modId xmlns:p14="http://schemas.microsoft.com/office/powerpoint/2010/main" val="2578646150"/>
              </p:ext>
            </p:extLst>
          </p:nvPr>
        </p:nvGraphicFramePr>
        <p:xfrm>
          <a:off x="251520" y="475577"/>
          <a:ext cx="8131792" cy="1056361"/>
        </p:xfrm>
        <a:graphic>
          <a:graphicData uri="http://schemas.openxmlformats.org/presentationml/2006/ole">
            <mc:AlternateContent xmlns:mc="http://schemas.openxmlformats.org/markup-compatibility/2006">
              <mc:Choice xmlns:v="urn:schemas-microsoft-com:vml" Requires="v">
                <p:oleObj spid="_x0000_s74880" name="Equation" r:id="rId5" imgW="6083300" imgH="787400" progId="Equation.3">
                  <p:embed/>
                </p:oleObj>
              </mc:Choice>
              <mc:Fallback>
                <p:oleObj name="Equation" r:id="rId5" imgW="6083300" imgH="787400" progId="Equation.3">
                  <p:embed/>
                  <p:pic>
                    <p:nvPicPr>
                      <p:cNvPr id="0" name=""/>
                      <p:cNvPicPr>
                        <a:picLocks noChangeAspect="1" noChangeArrowheads="1"/>
                      </p:cNvPicPr>
                      <p:nvPr/>
                    </p:nvPicPr>
                    <p:blipFill>
                      <a:blip r:embed="rId6">
                        <a:lum bright="-100000" contrast="-100000"/>
                        <a:extLst>
                          <a:ext uri="{28A0092B-C50C-407E-A947-70E740481C1C}">
                            <a14:useLocalDpi xmlns:a14="http://schemas.microsoft.com/office/drawing/2010/main" val="0"/>
                          </a:ext>
                        </a:extLst>
                      </a:blip>
                      <a:srcRect/>
                      <a:stretch>
                        <a:fillRect/>
                      </a:stretch>
                    </p:blipFill>
                    <p:spPr bwMode="auto">
                      <a:xfrm>
                        <a:off x="251520" y="475577"/>
                        <a:ext cx="8131792" cy="1056361"/>
                      </a:xfrm>
                      <a:prstGeom prst="rect">
                        <a:avLst/>
                      </a:prstGeom>
                      <a:noFill/>
                      <a:extLst/>
                    </p:spPr>
                  </p:pic>
                </p:oleObj>
              </mc:Fallback>
            </mc:AlternateContent>
          </a:graphicData>
        </a:graphic>
      </p:graphicFrame>
      <p:sp>
        <p:nvSpPr>
          <p:cNvPr id="8" name="Rectangle 4"/>
          <p:cNvSpPr>
            <a:spLocks noChangeArrowheads="1"/>
          </p:cNvSpPr>
          <p:nvPr/>
        </p:nvSpPr>
        <p:spPr bwMode="auto">
          <a:xfrm>
            <a:off x="381000" y="1815148"/>
            <a:ext cx="102264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30000"/>
              </a:lnSpc>
            </a:pPr>
            <a:r>
              <a:rPr lang="en-US" sz="2000" smtClean="0"/>
              <a:t>Ở </a:t>
            </a:r>
            <a:r>
              <a:rPr lang="vi-VN" sz="2000" smtClean="0"/>
              <a:t>đâ</a:t>
            </a:r>
            <a:r>
              <a:rPr lang="en-US" sz="2000" smtClean="0"/>
              <a:t>y:</a:t>
            </a:r>
            <a:endParaRPr lang="en-US" sz="2000"/>
          </a:p>
        </p:txBody>
      </p:sp>
      <p:sp>
        <p:nvSpPr>
          <p:cNvPr id="9" name="Rectangle 6"/>
          <p:cNvSpPr>
            <a:spLocks noChangeArrowheads="1"/>
          </p:cNvSpPr>
          <p:nvPr/>
        </p:nvSpPr>
        <p:spPr bwMode="auto">
          <a:xfrm>
            <a:off x="0" y="28490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0" name="Object 5"/>
          <p:cNvGraphicFramePr>
            <a:graphicFrameLocks noChangeAspect="1"/>
          </p:cNvGraphicFramePr>
          <p:nvPr>
            <p:extLst>
              <p:ext uri="{D42A27DB-BD31-4B8C-83A1-F6EECF244321}">
                <p14:modId xmlns:p14="http://schemas.microsoft.com/office/powerpoint/2010/main" val="2085197330"/>
              </p:ext>
            </p:extLst>
          </p:nvPr>
        </p:nvGraphicFramePr>
        <p:xfrm>
          <a:off x="1857375" y="2061369"/>
          <a:ext cx="5726989" cy="1197769"/>
        </p:xfrm>
        <a:graphic>
          <a:graphicData uri="http://schemas.openxmlformats.org/presentationml/2006/ole">
            <mc:AlternateContent xmlns:mc="http://schemas.openxmlformats.org/markup-compatibility/2006">
              <mc:Choice xmlns:v="urn:schemas-microsoft-com:vml" Requires="v">
                <p:oleObj spid="_x0000_s74881" name="Equation" r:id="rId7" imgW="3784600" imgH="787400" progId="Equation.3">
                  <p:embed/>
                </p:oleObj>
              </mc:Choice>
              <mc:Fallback>
                <p:oleObj name="Equation" r:id="rId7" imgW="3784600" imgH="787400" progId="Equation.3">
                  <p:embed/>
                  <p:pic>
                    <p:nvPicPr>
                      <p:cNvPr id="0" name=""/>
                      <p:cNvPicPr>
                        <a:picLocks noChangeAspect="1" noChangeArrowheads="1"/>
                      </p:cNvPicPr>
                      <p:nvPr/>
                    </p:nvPicPr>
                    <p:blipFill>
                      <a:blip r:embed="rId8">
                        <a:lum bright="-100000" contrast="-100000"/>
                        <a:extLst>
                          <a:ext uri="{28A0092B-C50C-407E-A947-70E740481C1C}">
                            <a14:useLocalDpi xmlns:a14="http://schemas.microsoft.com/office/drawing/2010/main" val="0"/>
                          </a:ext>
                        </a:extLst>
                      </a:blip>
                      <a:srcRect/>
                      <a:stretch>
                        <a:fillRect/>
                      </a:stretch>
                    </p:blipFill>
                    <p:spPr bwMode="auto">
                      <a:xfrm>
                        <a:off x="1857375" y="2061369"/>
                        <a:ext cx="5726989" cy="1197769"/>
                      </a:xfrm>
                      <a:prstGeom prst="rect">
                        <a:avLst/>
                      </a:prstGeom>
                      <a:noFill/>
                      <a:extLst/>
                    </p:spPr>
                  </p:pic>
                </p:oleObj>
              </mc:Fallback>
            </mc:AlternateContent>
          </a:graphicData>
        </a:graphic>
      </p:graphicFrame>
      <p:sp>
        <p:nvSpPr>
          <p:cNvPr id="11" name="Rectangle 7"/>
          <p:cNvSpPr>
            <a:spLocks noChangeArrowheads="1"/>
          </p:cNvSpPr>
          <p:nvPr/>
        </p:nvSpPr>
        <p:spPr bwMode="auto">
          <a:xfrm>
            <a:off x="304800" y="3737300"/>
            <a:ext cx="4533900" cy="458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30000"/>
              </a:lnSpc>
            </a:pPr>
            <a:r>
              <a:rPr lang="en-US" sz="2000" smtClean="0"/>
              <a:t>Các chức </a:t>
            </a:r>
            <a:r>
              <a:rPr lang="en-US" sz="2000"/>
              <a:t>n</a:t>
            </a:r>
            <a:r>
              <a:rPr lang="vi-VN" sz="2000" smtClean="0"/>
              <a:t>ă</a:t>
            </a:r>
            <a:r>
              <a:rPr lang="en-US" sz="2000" smtClean="0"/>
              <a:t>ng </a:t>
            </a:r>
            <a:r>
              <a:rPr lang="en-US" sz="2000"/>
              <a:t>R</a:t>
            </a:r>
            <a:r>
              <a:rPr lang="en-US" sz="2000" baseline="-25000"/>
              <a:t>ij</a:t>
            </a:r>
            <a:r>
              <a:rPr lang="en-US" sz="2000"/>
              <a:t> , i, j </a:t>
            </a:r>
            <a:r>
              <a:rPr lang="en-US" sz="2000" smtClean="0"/>
              <a:t>= b,c</a:t>
            </a:r>
            <a:r>
              <a:rPr lang="en-US" sz="2000"/>
              <a:t>, </a:t>
            </a:r>
            <a:r>
              <a:rPr lang="vi-VN" sz="2000" smtClean="0"/>
              <a:t>được</a:t>
            </a:r>
            <a:r>
              <a:rPr lang="en-US" sz="2000"/>
              <a:t> cho bởi</a:t>
            </a:r>
          </a:p>
        </p:txBody>
      </p:sp>
      <p:sp>
        <p:nvSpPr>
          <p:cNvPr id="12" name="Rectangle 9"/>
          <p:cNvSpPr>
            <a:spLocks noChangeArrowheads="1"/>
          </p:cNvSpPr>
          <p:nvPr/>
        </p:nvSpPr>
        <p:spPr bwMode="auto">
          <a:xfrm>
            <a:off x="0" y="29871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3" name="Object 8"/>
          <p:cNvGraphicFramePr>
            <a:graphicFrameLocks noChangeAspect="1"/>
          </p:cNvGraphicFramePr>
          <p:nvPr>
            <p:extLst>
              <p:ext uri="{D42A27DB-BD31-4B8C-83A1-F6EECF244321}">
                <p14:modId xmlns:p14="http://schemas.microsoft.com/office/powerpoint/2010/main" val="1427439060"/>
              </p:ext>
            </p:extLst>
          </p:nvPr>
        </p:nvGraphicFramePr>
        <p:xfrm>
          <a:off x="107504" y="4725144"/>
          <a:ext cx="8737170" cy="714229"/>
        </p:xfrm>
        <a:graphic>
          <a:graphicData uri="http://schemas.openxmlformats.org/presentationml/2006/ole">
            <mc:AlternateContent xmlns:mc="http://schemas.openxmlformats.org/markup-compatibility/2006">
              <mc:Choice xmlns:v="urn:schemas-microsoft-com:vml" Requires="v">
                <p:oleObj spid="_x0000_s74882" name="Equation" r:id="rId9" imgW="6540500" imgH="533400" progId="Equation.3">
                  <p:embed/>
                </p:oleObj>
              </mc:Choice>
              <mc:Fallback>
                <p:oleObj name="Equation" r:id="rId9" imgW="6540500" imgH="533400" progId="Equation.3">
                  <p:embed/>
                  <p:pic>
                    <p:nvPicPr>
                      <p:cNvPr id="0" name=""/>
                      <p:cNvPicPr>
                        <a:picLocks noChangeAspect="1" noChangeArrowheads="1"/>
                      </p:cNvPicPr>
                      <p:nvPr/>
                    </p:nvPicPr>
                    <p:blipFill>
                      <a:blip r:embed="rId10">
                        <a:lum bright="-100000" contrast="-100000"/>
                        <a:extLst>
                          <a:ext uri="{28A0092B-C50C-407E-A947-70E740481C1C}">
                            <a14:useLocalDpi xmlns:a14="http://schemas.microsoft.com/office/drawing/2010/main" val="0"/>
                          </a:ext>
                        </a:extLst>
                      </a:blip>
                      <a:srcRect/>
                      <a:stretch>
                        <a:fillRect/>
                      </a:stretch>
                    </p:blipFill>
                    <p:spPr bwMode="auto">
                      <a:xfrm>
                        <a:off x="107504" y="4725144"/>
                        <a:ext cx="8737170" cy="714229"/>
                      </a:xfrm>
                      <a:prstGeom prst="rect">
                        <a:avLst/>
                      </a:prstGeom>
                      <a:noFill/>
                      <a:extLst/>
                    </p:spPr>
                  </p:pic>
                </p:oleObj>
              </mc:Fallback>
            </mc:AlternateContent>
          </a:graphicData>
        </a:graphic>
      </p:graphicFrame>
      <p:sp>
        <p:nvSpPr>
          <p:cNvPr id="14" name="Rectangle 10"/>
          <p:cNvSpPr>
            <a:spLocks noChangeArrowheads="1"/>
          </p:cNvSpPr>
          <p:nvPr/>
        </p:nvSpPr>
        <p:spPr bwMode="auto">
          <a:xfrm>
            <a:off x="8414320" y="773431"/>
            <a:ext cx="838200" cy="423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(14)</a:t>
            </a:r>
          </a:p>
        </p:txBody>
      </p:sp>
      <p:sp>
        <p:nvSpPr>
          <p:cNvPr id="15" name="Rectangle 11"/>
          <p:cNvSpPr>
            <a:spLocks noChangeArrowheads="1"/>
          </p:cNvSpPr>
          <p:nvPr/>
        </p:nvSpPr>
        <p:spPr bwMode="auto">
          <a:xfrm>
            <a:off x="8382000" y="2459308"/>
            <a:ext cx="838200" cy="423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(15)</a:t>
            </a:r>
          </a:p>
        </p:txBody>
      </p:sp>
      <p:sp>
        <p:nvSpPr>
          <p:cNvPr id="16" name="Rectangle 12"/>
          <p:cNvSpPr>
            <a:spLocks noChangeArrowheads="1"/>
          </p:cNvSpPr>
          <p:nvPr/>
        </p:nvSpPr>
        <p:spPr bwMode="auto">
          <a:xfrm>
            <a:off x="8414320" y="5597967"/>
            <a:ext cx="838200" cy="423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(16)</a:t>
            </a:r>
          </a:p>
        </p:txBody>
      </p:sp>
      <p:sp>
        <p:nvSpPr>
          <p:cNvPr id="17" name="Rectangle 16"/>
          <p:cNvSpPr/>
          <p:nvPr/>
        </p:nvSpPr>
        <p:spPr>
          <a:xfrm>
            <a:off x="1925960" y="-19110"/>
            <a:ext cx="6246440" cy="400110"/>
          </a:xfrm>
          <a:prstGeom prst="rect">
            <a:avLst/>
          </a:prstGeom>
        </p:spPr>
        <p:txBody>
          <a:bodyPr wrap="square">
            <a:spAutoFit/>
          </a:bodyPr>
          <a:lstStyle/>
          <a:p>
            <a:r>
              <a:rPr lang="en-US" sz="2000" b="1" dirty="0" smtClean="0"/>
              <a:t>II. EIT </a:t>
            </a:r>
            <a:r>
              <a:rPr lang="en-US" sz="2000" b="1" dirty="0" err="1" smtClean="0"/>
              <a:t>trong</a:t>
            </a:r>
            <a:r>
              <a:rPr lang="en-US" sz="2000" b="1" dirty="0" smtClean="0"/>
              <a:t> </a:t>
            </a:r>
            <a:r>
              <a:rPr lang="en-US" sz="2000" b="1" dirty="0" err="1" smtClean="0"/>
              <a:t>cấu</a:t>
            </a:r>
            <a:r>
              <a:rPr lang="en-US" sz="2000" b="1" dirty="0" smtClean="0"/>
              <a:t> </a:t>
            </a:r>
            <a:r>
              <a:rPr lang="en-US" sz="2000" b="1" dirty="0" err="1" smtClean="0"/>
              <a:t>hình</a:t>
            </a:r>
            <a:r>
              <a:rPr lang="en-US" sz="2000" b="1" dirty="0" smtClean="0"/>
              <a:t> </a:t>
            </a:r>
            <a:r>
              <a:rPr lang="en-US" sz="2000" b="1" dirty="0" smtClean="0">
                <a:sym typeface="Symbol"/>
              </a:rPr>
              <a:t> </a:t>
            </a:r>
            <a:r>
              <a:rPr lang="en-US" sz="2000" b="1" dirty="0" err="1" smtClean="0">
                <a:sym typeface="Symbol"/>
              </a:rPr>
              <a:t>chứa</a:t>
            </a:r>
            <a:r>
              <a:rPr lang="en-US" sz="2000" b="1" dirty="0" smtClean="0">
                <a:sym typeface="Symbol"/>
              </a:rPr>
              <a:t> </a:t>
            </a:r>
            <a:r>
              <a:rPr lang="en-US" sz="2000" b="1" dirty="0" err="1" smtClean="0">
                <a:sym typeface="Symbol"/>
              </a:rPr>
              <a:t>mức</a:t>
            </a:r>
            <a:r>
              <a:rPr lang="en-US" sz="2000" b="1" dirty="0" smtClean="0">
                <a:sym typeface="Symbol"/>
              </a:rPr>
              <a:t> </a:t>
            </a:r>
            <a:r>
              <a:rPr lang="en-US" sz="2000" b="1" dirty="0" err="1" smtClean="0">
                <a:sym typeface="Symbol"/>
              </a:rPr>
              <a:t>liên</a:t>
            </a:r>
            <a:r>
              <a:rPr lang="en-US" sz="2000" b="1" dirty="0" smtClean="0">
                <a:sym typeface="Symbol"/>
              </a:rPr>
              <a:t> </a:t>
            </a:r>
            <a:r>
              <a:rPr lang="en-US" sz="2000" b="1" dirty="0" err="1" smtClean="0">
                <a:sym typeface="Symbol"/>
              </a:rPr>
              <a:t>tục</a:t>
            </a:r>
            <a:r>
              <a:rPr lang="en-US" sz="2000" b="1" dirty="0" smtClean="0">
                <a:sym typeface="Symbol"/>
              </a:rPr>
              <a:t> </a:t>
            </a:r>
            <a:r>
              <a:rPr lang="en-US" sz="2000" b="1" dirty="0" err="1" smtClean="0">
                <a:sym typeface="Symbol"/>
              </a:rPr>
              <a:t>có</a:t>
            </a:r>
            <a:r>
              <a:rPr lang="en-US" sz="2000" b="1" dirty="0" smtClean="0">
                <a:sym typeface="Symbol"/>
              </a:rPr>
              <a:t> </a:t>
            </a:r>
            <a:r>
              <a:rPr lang="en-US" sz="2000" b="1" dirty="0" err="1" smtClean="0">
                <a:sym typeface="Symbol"/>
              </a:rPr>
              <a:t>cấu</a:t>
            </a:r>
            <a:r>
              <a:rPr lang="en-US" sz="2000" b="1" dirty="0" smtClean="0">
                <a:sym typeface="Symbol"/>
              </a:rPr>
              <a:t> </a:t>
            </a:r>
            <a:r>
              <a:rPr lang="en-US" sz="2000" b="1" dirty="0" err="1" smtClean="0">
                <a:sym typeface="Symbol"/>
              </a:rPr>
              <a:t>trúc</a:t>
            </a:r>
            <a:endParaRPr lang="en-US" sz="2000" dirty="0"/>
          </a:p>
        </p:txBody>
      </p:sp>
    </p:spTree>
    <p:extLst>
      <p:ext uri="{BB962C8B-B14F-4D97-AF65-F5344CB8AC3E}">
        <p14:creationId xmlns:p14="http://schemas.microsoft.com/office/powerpoint/2010/main" val="9712174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1"/>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1026" name="Picture 2" descr="C:\Users\Administrator\Downloads\Logo TDH Vinh mo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584447"/>
            <a:ext cx="4536629" cy="3995231"/>
          </a:xfrm>
          <a:prstGeom prst="rect">
            <a:avLst/>
          </a:prstGeom>
          <a:noFill/>
          <a:ln w="38100">
            <a:solidFill>
              <a:srgbClr val="FF5050"/>
            </a:solidFill>
            <a:miter lim="800000"/>
            <a:headEnd/>
            <a:tailEnd/>
          </a:ln>
          <a:extLst>
            <a:ext uri="{909E8E84-426E-40DD-AFC4-6F175D3DCCD1}">
              <a14:hiddenFill xmlns:a14="http://schemas.microsoft.com/office/drawing/2010/main">
                <a:solidFill>
                  <a:srgbClr val="FFFFFF"/>
                </a:solidFill>
              </a14:hiddenFill>
            </a:ext>
          </a:extLst>
        </p:spPr>
      </p:pic>
      <p:sp>
        <p:nvSpPr>
          <p:cNvPr id="7" name="Text Box 4"/>
          <p:cNvSpPr txBox="1">
            <a:spLocks noChangeArrowheads="1"/>
          </p:cNvSpPr>
          <p:nvPr/>
        </p:nvSpPr>
        <p:spPr bwMode="auto">
          <a:xfrm>
            <a:off x="152400" y="762000"/>
            <a:ext cx="391554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vi-VN" sz="2000" i="1" smtClean="0"/>
              <a:t>Hình</a:t>
            </a:r>
            <a:r>
              <a:rPr lang="en-US" sz="2000" i="1" smtClean="0"/>
              <a:t> </a:t>
            </a:r>
            <a:r>
              <a:rPr lang="vi-VN" sz="2000" i="1" smtClean="0"/>
              <a:t>2</a:t>
            </a:r>
            <a:r>
              <a:rPr lang="vi-VN" sz="2000" i="1"/>
              <a:t>. Các phần ảo của độ cảm </a:t>
            </a:r>
            <a:r>
              <a:rPr lang="vi-VN" sz="2000" i="1" smtClean="0"/>
              <a:t>ứng</a:t>
            </a:r>
            <a:r>
              <a:rPr lang="en-US" sz="2000" i="1" smtClean="0"/>
              <a:t> </a:t>
            </a:r>
            <a:r>
              <a:rPr lang="vi-VN" sz="2000" i="1" smtClean="0"/>
              <a:t>như </a:t>
            </a:r>
            <a:r>
              <a:rPr lang="vi-VN" sz="2000" i="1"/>
              <a:t>một </a:t>
            </a:r>
            <a:r>
              <a:rPr lang="en-US" sz="2000" i="1" smtClean="0"/>
              <a:t>hàm </a:t>
            </a:r>
            <a:r>
              <a:rPr lang="vi-VN" sz="2000" i="1" smtClean="0"/>
              <a:t>của </a:t>
            </a:r>
            <a:r>
              <a:rPr lang="en-US" sz="2000" i="1"/>
              <a:t>sự </a:t>
            </a:r>
            <a:r>
              <a:rPr lang="en-US" sz="2000" i="1" smtClean="0"/>
              <a:t>lệch pha </a:t>
            </a:r>
            <a:r>
              <a:rPr lang="el-GR" sz="2000" i="1" smtClean="0"/>
              <a:t>ω </a:t>
            </a:r>
            <a:r>
              <a:rPr lang="vi-VN" sz="2000" i="1" smtClean="0"/>
              <a:t> </a:t>
            </a:r>
            <a:r>
              <a:rPr lang="vi-VN" sz="2000" i="1"/>
              <a:t>và tham số </a:t>
            </a:r>
            <a:r>
              <a:rPr lang="vi-VN" sz="2000" i="1" smtClean="0"/>
              <a:t> Fano</a:t>
            </a:r>
            <a:r>
              <a:rPr lang="en-US" sz="2000" i="1" smtClean="0"/>
              <a:t> </a:t>
            </a:r>
            <a:r>
              <a:rPr lang="vi-VN" sz="2000" i="1" smtClean="0"/>
              <a:t>q</a:t>
            </a:r>
            <a:r>
              <a:rPr lang="vi-VN" sz="2000" i="1" baseline="-25000" smtClean="0"/>
              <a:t>b</a:t>
            </a:r>
            <a:r>
              <a:rPr lang="en-US" sz="2000" i="1" smtClean="0"/>
              <a:t> </a:t>
            </a:r>
            <a:r>
              <a:rPr lang="vi-VN" sz="2000" i="1" smtClean="0"/>
              <a:t> </a:t>
            </a:r>
            <a:r>
              <a:rPr lang="vi-VN" sz="2000" i="1"/>
              <a:t>cho </a:t>
            </a:r>
            <a:r>
              <a:rPr lang="vi-VN" sz="2000" i="1" smtClean="0"/>
              <a:t>q</a:t>
            </a:r>
            <a:r>
              <a:rPr lang="en-US" sz="2000" i="1" baseline="-25000"/>
              <a:t>c</a:t>
            </a:r>
            <a:r>
              <a:rPr lang="vi-VN" sz="2000" i="1" smtClean="0"/>
              <a:t>= </a:t>
            </a:r>
            <a:r>
              <a:rPr lang="vi-VN" sz="2000" i="1"/>
              <a:t>10 và </a:t>
            </a:r>
            <a:r>
              <a:rPr lang="vi-VN" sz="2000" i="1" smtClean="0">
                <a:sym typeface="Symbol"/>
              </a:rPr>
              <a:t></a:t>
            </a:r>
            <a:r>
              <a:rPr lang="vi-VN" sz="2000" i="1" baseline="-25000" smtClean="0"/>
              <a:t>2</a:t>
            </a:r>
            <a:r>
              <a:rPr lang="vi-VN" sz="2000" i="1" smtClean="0"/>
              <a:t> </a:t>
            </a:r>
            <a:r>
              <a:rPr lang="vi-VN" sz="2000" i="1"/>
              <a:t>= 2 × 10</a:t>
            </a:r>
            <a:r>
              <a:rPr lang="vi-VN" sz="2000" i="1" baseline="30000"/>
              <a:t>-7</a:t>
            </a:r>
            <a:r>
              <a:rPr lang="vi-VN" sz="2000" i="1"/>
              <a:t> a.u</a:t>
            </a:r>
            <a:r>
              <a:rPr lang="vi-VN" sz="2000"/>
              <a:t>.</a:t>
            </a:r>
            <a:endParaRPr lang="en-US" sz="2000"/>
          </a:p>
        </p:txBody>
      </p:sp>
      <p:sp>
        <p:nvSpPr>
          <p:cNvPr id="8" name="Rectangle 5"/>
          <p:cNvSpPr>
            <a:spLocks noChangeArrowheads="1"/>
          </p:cNvSpPr>
          <p:nvPr/>
        </p:nvSpPr>
        <p:spPr bwMode="auto">
          <a:xfrm>
            <a:off x="228600" y="4559032"/>
            <a:ext cx="8763000" cy="1698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45000"/>
              </a:lnSpc>
            </a:pPr>
            <a:r>
              <a:rPr lang="vi-VN" smtClean="0"/>
              <a:t>Trong </a:t>
            </a:r>
            <a:r>
              <a:rPr lang="vi-VN" b="1" smtClean="0"/>
              <a:t>hình</a:t>
            </a:r>
            <a:r>
              <a:rPr lang="en-US" b="1" smtClean="0"/>
              <a:t> </a:t>
            </a:r>
            <a:r>
              <a:rPr lang="vi-VN" b="1" smtClean="0"/>
              <a:t>2</a:t>
            </a:r>
            <a:r>
              <a:rPr lang="vi-VN" smtClean="0"/>
              <a:t> </a:t>
            </a:r>
            <a:r>
              <a:rPr lang="vi-VN"/>
              <a:t>chúng </a:t>
            </a:r>
            <a:r>
              <a:rPr lang="en-US"/>
              <a:t>hiển thị</a:t>
            </a:r>
            <a:r>
              <a:rPr lang="vi-VN" smtClean="0"/>
              <a:t> </a:t>
            </a:r>
            <a:r>
              <a:rPr lang="vi-VN"/>
              <a:t>quang phổ hấp thụ như một </a:t>
            </a:r>
            <a:r>
              <a:rPr lang="en-US"/>
              <a:t>hà</a:t>
            </a:r>
            <a:r>
              <a:rPr lang="vi-VN" smtClean="0"/>
              <a:t>m </a:t>
            </a:r>
            <a:r>
              <a:rPr lang="en-US" smtClean="0"/>
              <a:t>của tham </a:t>
            </a:r>
            <a:r>
              <a:rPr lang="vi-VN" smtClean="0"/>
              <a:t>số  Fano</a:t>
            </a:r>
            <a:r>
              <a:rPr lang="en-US" smtClean="0"/>
              <a:t> </a:t>
            </a:r>
            <a:r>
              <a:rPr lang="vi-VN" smtClean="0"/>
              <a:t>q</a:t>
            </a:r>
            <a:r>
              <a:rPr lang="vi-VN" baseline="-25000" smtClean="0"/>
              <a:t>b</a:t>
            </a:r>
            <a:r>
              <a:rPr lang="vi-VN" smtClean="0"/>
              <a:t>.</a:t>
            </a:r>
            <a:r>
              <a:rPr lang="en-US" smtClean="0"/>
              <a:t> </a:t>
            </a:r>
            <a:r>
              <a:rPr lang="en-US"/>
              <a:t>Đ</a:t>
            </a:r>
            <a:r>
              <a:rPr lang="vi-VN" smtClean="0"/>
              <a:t>ể</a:t>
            </a:r>
            <a:r>
              <a:rPr lang="en-US" smtClean="0"/>
              <a:t> </a:t>
            </a:r>
            <a:r>
              <a:rPr lang="vi-VN" smtClean="0"/>
              <a:t>tăng q</a:t>
            </a:r>
            <a:r>
              <a:rPr lang="en-US" baseline="-25000"/>
              <a:t>b</a:t>
            </a:r>
            <a:r>
              <a:rPr lang="vi-VN" smtClean="0"/>
              <a:t> </a:t>
            </a:r>
            <a:r>
              <a:rPr lang="en-US"/>
              <a:t>ta có thể thấy sự</a:t>
            </a:r>
            <a:r>
              <a:rPr lang="vi-VN" smtClean="0"/>
              <a:t> tăng</a:t>
            </a:r>
            <a:r>
              <a:rPr lang="en-US"/>
              <a:t> của</a:t>
            </a:r>
            <a:r>
              <a:rPr lang="vi-VN" smtClean="0"/>
              <a:t> </a:t>
            </a:r>
            <a:r>
              <a:rPr lang="vi-VN"/>
              <a:t>hấp </a:t>
            </a:r>
            <a:r>
              <a:rPr lang="vi-VN" smtClean="0"/>
              <a:t>thụ</a:t>
            </a:r>
            <a:r>
              <a:rPr lang="en-US"/>
              <a:t> không mong muốn</a:t>
            </a:r>
            <a:r>
              <a:rPr lang="vi-VN" smtClean="0"/>
              <a:t>, </a:t>
            </a:r>
            <a:r>
              <a:rPr lang="vi-VN"/>
              <a:t>ngoại trừ ở </a:t>
            </a:r>
            <a:r>
              <a:rPr lang="en-US"/>
              <a:t>vị </a:t>
            </a:r>
            <a:r>
              <a:rPr lang="en-US" smtClean="0"/>
              <a:t>trí </a:t>
            </a:r>
            <a:r>
              <a:rPr lang="vi-VN" smtClean="0"/>
              <a:t>trung tâm, nên </a:t>
            </a:r>
            <a:r>
              <a:rPr lang="en-US" smtClean="0"/>
              <a:t>chúng ta </a:t>
            </a:r>
            <a:r>
              <a:rPr lang="vi-VN" smtClean="0"/>
              <a:t> </a:t>
            </a:r>
            <a:r>
              <a:rPr lang="vi-VN"/>
              <a:t>dự kiến với một giá trị lớn của q</a:t>
            </a:r>
            <a:r>
              <a:rPr lang="vi-VN" baseline="-25000"/>
              <a:t>b</a:t>
            </a:r>
            <a:r>
              <a:rPr lang="vi-VN"/>
              <a:t> có nghĩa là </a:t>
            </a:r>
            <a:r>
              <a:rPr lang="en-US" smtClean="0"/>
              <a:t>có </a:t>
            </a:r>
            <a:r>
              <a:rPr lang="vi-VN" smtClean="0"/>
              <a:t>một </a:t>
            </a:r>
            <a:r>
              <a:rPr lang="vi-VN"/>
              <a:t>sự kết hợp mạnh mẽ của </a:t>
            </a:r>
            <a:r>
              <a:rPr lang="en-US"/>
              <a:t>trạng </a:t>
            </a:r>
            <a:r>
              <a:rPr lang="en-US" smtClean="0"/>
              <a:t>thái </a:t>
            </a:r>
            <a:r>
              <a:rPr lang="vi-VN" smtClean="0"/>
              <a:t>ban </a:t>
            </a:r>
            <a:r>
              <a:rPr lang="vi-VN"/>
              <a:t>đầu với trạng thái nguyên tử khác. </a:t>
            </a:r>
            <a:endParaRPr lang="en-US"/>
          </a:p>
        </p:txBody>
      </p:sp>
      <p:sp>
        <p:nvSpPr>
          <p:cNvPr id="9" name="Rectangle 8"/>
          <p:cNvSpPr/>
          <p:nvPr/>
        </p:nvSpPr>
        <p:spPr>
          <a:xfrm>
            <a:off x="1925960" y="-19110"/>
            <a:ext cx="6246440" cy="400110"/>
          </a:xfrm>
          <a:prstGeom prst="rect">
            <a:avLst/>
          </a:prstGeom>
        </p:spPr>
        <p:txBody>
          <a:bodyPr wrap="square">
            <a:spAutoFit/>
          </a:bodyPr>
          <a:lstStyle/>
          <a:p>
            <a:r>
              <a:rPr lang="en-US" sz="2000" b="1" dirty="0" smtClean="0"/>
              <a:t>II. EIT </a:t>
            </a:r>
            <a:r>
              <a:rPr lang="en-US" sz="2000" b="1" dirty="0" err="1" smtClean="0"/>
              <a:t>trong</a:t>
            </a:r>
            <a:r>
              <a:rPr lang="en-US" sz="2000" b="1" dirty="0" smtClean="0"/>
              <a:t> </a:t>
            </a:r>
            <a:r>
              <a:rPr lang="en-US" sz="2000" b="1" dirty="0" err="1" smtClean="0"/>
              <a:t>cấu</a:t>
            </a:r>
            <a:r>
              <a:rPr lang="en-US" sz="2000" b="1" dirty="0" smtClean="0"/>
              <a:t> </a:t>
            </a:r>
            <a:r>
              <a:rPr lang="en-US" sz="2000" b="1" dirty="0" err="1" smtClean="0"/>
              <a:t>hình</a:t>
            </a:r>
            <a:r>
              <a:rPr lang="en-US" sz="2000" b="1" dirty="0" smtClean="0"/>
              <a:t> </a:t>
            </a:r>
            <a:r>
              <a:rPr lang="en-US" sz="2000" b="1" dirty="0" smtClean="0">
                <a:sym typeface="Symbol"/>
              </a:rPr>
              <a:t> </a:t>
            </a:r>
            <a:r>
              <a:rPr lang="en-US" sz="2000" b="1" dirty="0" err="1" smtClean="0">
                <a:sym typeface="Symbol"/>
              </a:rPr>
              <a:t>chứa</a:t>
            </a:r>
            <a:r>
              <a:rPr lang="en-US" sz="2000" b="1" dirty="0" smtClean="0">
                <a:sym typeface="Symbol"/>
              </a:rPr>
              <a:t> </a:t>
            </a:r>
            <a:r>
              <a:rPr lang="en-US" sz="2000" b="1" dirty="0" err="1" smtClean="0">
                <a:sym typeface="Symbol"/>
              </a:rPr>
              <a:t>mức</a:t>
            </a:r>
            <a:r>
              <a:rPr lang="en-US" sz="2000" b="1" dirty="0" smtClean="0">
                <a:sym typeface="Symbol"/>
              </a:rPr>
              <a:t> </a:t>
            </a:r>
            <a:r>
              <a:rPr lang="en-US" sz="2000" b="1" dirty="0" err="1" smtClean="0">
                <a:sym typeface="Symbol"/>
              </a:rPr>
              <a:t>liên</a:t>
            </a:r>
            <a:r>
              <a:rPr lang="en-US" sz="2000" b="1" dirty="0" smtClean="0">
                <a:sym typeface="Symbol"/>
              </a:rPr>
              <a:t> </a:t>
            </a:r>
            <a:r>
              <a:rPr lang="en-US" sz="2000" b="1" dirty="0" err="1" smtClean="0">
                <a:sym typeface="Symbol"/>
              </a:rPr>
              <a:t>tục</a:t>
            </a:r>
            <a:r>
              <a:rPr lang="en-US" sz="2000" b="1" dirty="0" smtClean="0">
                <a:sym typeface="Symbol"/>
              </a:rPr>
              <a:t> </a:t>
            </a:r>
            <a:r>
              <a:rPr lang="en-US" sz="2000" b="1" dirty="0" err="1" smtClean="0">
                <a:sym typeface="Symbol"/>
              </a:rPr>
              <a:t>có</a:t>
            </a:r>
            <a:r>
              <a:rPr lang="en-US" sz="2000" b="1" dirty="0" smtClean="0">
                <a:sym typeface="Symbol"/>
              </a:rPr>
              <a:t> </a:t>
            </a:r>
            <a:r>
              <a:rPr lang="en-US" sz="2000" b="1" dirty="0" err="1" smtClean="0">
                <a:sym typeface="Symbol"/>
              </a:rPr>
              <a:t>cấu</a:t>
            </a:r>
            <a:r>
              <a:rPr lang="en-US" sz="2000" b="1" dirty="0" smtClean="0">
                <a:sym typeface="Symbol"/>
              </a:rPr>
              <a:t> </a:t>
            </a:r>
            <a:r>
              <a:rPr lang="en-US" sz="2000" b="1" dirty="0" err="1" smtClean="0">
                <a:sym typeface="Symbol"/>
              </a:rPr>
              <a:t>trúc</a:t>
            </a:r>
            <a:endParaRPr lang="en-US" sz="2000" dirty="0"/>
          </a:p>
        </p:txBody>
      </p:sp>
    </p:spTree>
    <p:extLst>
      <p:ext uri="{BB962C8B-B14F-4D97-AF65-F5344CB8AC3E}">
        <p14:creationId xmlns:p14="http://schemas.microsoft.com/office/powerpoint/2010/main" val="9712174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1"/>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1026" name="Picture 2" descr="C:\Users\Administrator\Downloads\Logo TDH Vinh mo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a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94853"/>
            <a:ext cx="4191000" cy="3689251"/>
          </a:xfrm>
          <a:prstGeom prst="rect">
            <a:avLst/>
          </a:prstGeom>
          <a:noFill/>
          <a:ln w="38100">
            <a:solidFill>
              <a:srgbClr val="FF5050"/>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3" descr="epsilon (Porson)"/>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644525" y="3390900"/>
            <a:ext cx="76200" cy="762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224408" y="520824"/>
            <a:ext cx="4419600" cy="25481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a:lnSpc>
                <a:spcPct val="140000"/>
              </a:lnSpc>
            </a:pPr>
            <a:r>
              <a:rPr lang="en-US" sz="2000" smtClean="0">
                <a:sym typeface="Symbol" pitchFamily="18" charset="2"/>
              </a:rPr>
              <a:t> Hình</a:t>
            </a:r>
            <a:r>
              <a:rPr lang="vi-VN" sz="2000" smtClean="0">
                <a:sym typeface="Symbol" pitchFamily="18" charset="2"/>
              </a:rPr>
              <a:t> </a:t>
            </a:r>
            <a:r>
              <a:rPr lang="vi-VN" sz="2000">
                <a:sym typeface="Symbol" pitchFamily="18" charset="2"/>
              </a:rPr>
              <a:t>3. Các phần ảo của độ cảm như một </a:t>
            </a:r>
            <a:r>
              <a:rPr lang="en-US" sz="2000" smtClean="0">
                <a:sym typeface="Symbol" pitchFamily="18" charset="2"/>
              </a:rPr>
              <a:t>hàm</a:t>
            </a:r>
            <a:r>
              <a:rPr lang="vi-VN" sz="2000" smtClean="0">
                <a:sym typeface="Symbol" pitchFamily="18" charset="2"/>
              </a:rPr>
              <a:t> của</a:t>
            </a:r>
            <a:r>
              <a:rPr lang="en-US" sz="2000">
                <a:sym typeface="Symbol" pitchFamily="18" charset="2"/>
              </a:rPr>
              <a:t> sự </a:t>
            </a:r>
            <a:r>
              <a:rPr lang="en-US" sz="2000" smtClean="0">
                <a:sym typeface="Symbol" pitchFamily="18" charset="2"/>
              </a:rPr>
              <a:t>lệch pha </a:t>
            </a:r>
            <a:r>
              <a:rPr lang="el-GR" sz="2000" smtClean="0">
                <a:sym typeface="Symbol" pitchFamily="18" charset="2"/>
              </a:rPr>
              <a:t>ω </a:t>
            </a:r>
            <a:r>
              <a:rPr lang="vi-VN" sz="2000" smtClean="0">
                <a:sym typeface="Symbol" pitchFamily="18" charset="2"/>
              </a:rPr>
              <a:t> </a:t>
            </a:r>
            <a:r>
              <a:rPr lang="vi-VN" sz="2000">
                <a:sym typeface="Symbol" pitchFamily="18" charset="2"/>
              </a:rPr>
              <a:t>và tham </a:t>
            </a:r>
            <a:r>
              <a:rPr lang="vi-VN" sz="2000" smtClean="0">
                <a:sym typeface="Symbol" pitchFamily="18" charset="2"/>
              </a:rPr>
              <a:t>số</a:t>
            </a:r>
            <a:r>
              <a:rPr lang="en-US" sz="2000" smtClean="0">
                <a:sym typeface="Symbol" pitchFamily="18" charset="2"/>
              </a:rPr>
              <a:t> </a:t>
            </a:r>
            <a:r>
              <a:rPr lang="vi-VN" sz="2000" smtClean="0">
                <a:sym typeface="Symbol" pitchFamily="18" charset="2"/>
              </a:rPr>
              <a:t>Fano</a:t>
            </a:r>
            <a:r>
              <a:rPr lang="vi-VN" sz="2000">
                <a:sym typeface="Symbol" pitchFamily="18" charset="2"/>
              </a:rPr>
              <a:t> q</a:t>
            </a:r>
            <a:r>
              <a:rPr lang="vi-VN" sz="2000" baseline="-25000">
                <a:sym typeface="Symbol" pitchFamily="18" charset="2"/>
              </a:rPr>
              <a:t>c</a:t>
            </a:r>
            <a:r>
              <a:rPr lang="vi-VN" sz="2000">
                <a:sym typeface="Symbol" pitchFamily="18" charset="2"/>
              </a:rPr>
              <a:t> </a:t>
            </a:r>
            <a:r>
              <a:rPr lang="en-US" sz="2000" smtClean="0">
                <a:sym typeface="Symbol" pitchFamily="18" charset="2"/>
              </a:rPr>
              <a:t> </a:t>
            </a:r>
            <a:r>
              <a:rPr lang="vi-VN" sz="2000" smtClean="0">
                <a:sym typeface="Symbol" pitchFamily="18" charset="2"/>
              </a:rPr>
              <a:t> </a:t>
            </a:r>
            <a:r>
              <a:rPr lang="vi-VN" sz="2000">
                <a:sym typeface="Symbol" pitchFamily="18" charset="2"/>
              </a:rPr>
              <a:t>cho q</a:t>
            </a:r>
            <a:r>
              <a:rPr lang="vi-VN" sz="2000" baseline="-25000">
                <a:sym typeface="Symbol" pitchFamily="18" charset="2"/>
              </a:rPr>
              <a:t>b</a:t>
            </a:r>
            <a:r>
              <a:rPr lang="vi-VN" sz="2000">
                <a:sym typeface="Symbol" pitchFamily="18" charset="2"/>
              </a:rPr>
              <a:t> = 10 và </a:t>
            </a:r>
            <a:r>
              <a:rPr lang="vi-VN" sz="2000" baseline="-25000">
                <a:sym typeface="Symbol" pitchFamily="18" charset="2"/>
              </a:rPr>
              <a:t>2</a:t>
            </a:r>
            <a:r>
              <a:rPr lang="vi-VN" sz="2000">
                <a:sym typeface="Symbol" pitchFamily="18" charset="2"/>
              </a:rPr>
              <a:t> = 2 × 10-7 a.u. Lưu </a:t>
            </a:r>
            <a:r>
              <a:rPr lang="vi-VN" sz="2000" smtClean="0">
                <a:sym typeface="Symbol" pitchFamily="18" charset="2"/>
              </a:rPr>
              <a:t>ý  </a:t>
            </a:r>
            <a:r>
              <a:rPr lang="vi-VN" sz="2000">
                <a:sym typeface="Symbol" pitchFamily="18" charset="2"/>
              </a:rPr>
              <a:t>thay đổi của sự hấp thụ bằng không.</a:t>
            </a:r>
            <a:endParaRPr lang="en-US" sz="2000">
              <a:sym typeface="Symbol" pitchFamily="18" charset="2"/>
            </a:endParaRPr>
          </a:p>
        </p:txBody>
      </p:sp>
      <p:sp>
        <p:nvSpPr>
          <p:cNvPr id="9" name="Rectangle 8"/>
          <p:cNvSpPr>
            <a:spLocks noChangeArrowheads="1"/>
          </p:cNvSpPr>
          <p:nvPr/>
        </p:nvSpPr>
        <p:spPr bwMode="auto">
          <a:xfrm>
            <a:off x="304800" y="4616152"/>
            <a:ext cx="876300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a:lnSpc>
                <a:spcPct val="150000"/>
              </a:lnSpc>
            </a:pPr>
            <a:r>
              <a:rPr lang="vi-VN" sz="2000" smtClean="0">
                <a:sym typeface="Symbol" pitchFamily="18" charset="2"/>
              </a:rPr>
              <a:t>Sự </a:t>
            </a:r>
            <a:r>
              <a:rPr lang="vi-VN" sz="2000">
                <a:sym typeface="Symbol" pitchFamily="18" charset="2"/>
              </a:rPr>
              <a:t>phụ thuộc của quang phổ hấp thụ vào </a:t>
            </a:r>
            <a:r>
              <a:rPr lang="vi-VN" sz="2000" smtClean="0">
                <a:sym typeface="Symbol" pitchFamily="18" charset="2"/>
              </a:rPr>
              <a:t>tham </a:t>
            </a:r>
            <a:r>
              <a:rPr lang="vi-VN" sz="2000">
                <a:sym typeface="Symbol" pitchFamily="18" charset="2"/>
              </a:rPr>
              <a:t>số </a:t>
            </a:r>
            <a:r>
              <a:rPr lang="vi-VN" sz="2000" smtClean="0">
                <a:sym typeface="Symbol" pitchFamily="18" charset="2"/>
              </a:rPr>
              <a:t>Fano</a:t>
            </a:r>
            <a:r>
              <a:rPr lang="en-US" sz="2000" smtClean="0">
                <a:sym typeface="Symbol" pitchFamily="18" charset="2"/>
              </a:rPr>
              <a:t> </a:t>
            </a:r>
            <a:r>
              <a:rPr lang="vi-VN" sz="2000" smtClean="0">
                <a:sym typeface="Symbol" pitchFamily="18" charset="2"/>
              </a:rPr>
              <a:t>q</a:t>
            </a:r>
            <a:r>
              <a:rPr lang="vi-VN" sz="2000" baseline="-25000" smtClean="0">
                <a:sym typeface="Symbol" pitchFamily="18" charset="2"/>
              </a:rPr>
              <a:t>c</a:t>
            </a:r>
            <a:r>
              <a:rPr lang="vi-VN" sz="2000" smtClean="0">
                <a:sym typeface="Symbol" pitchFamily="18" charset="2"/>
              </a:rPr>
              <a:t>  </a:t>
            </a:r>
            <a:r>
              <a:rPr lang="en-US" sz="2000">
                <a:sym typeface="Symbol" pitchFamily="18" charset="2"/>
              </a:rPr>
              <a:t>hoàn </a:t>
            </a:r>
            <a:r>
              <a:rPr lang="en-US" sz="2000" smtClean="0">
                <a:sym typeface="Symbol" pitchFamily="18" charset="2"/>
              </a:rPr>
              <a:t>toàn </a:t>
            </a:r>
            <a:r>
              <a:rPr lang="vi-VN" sz="2000" smtClean="0">
                <a:sym typeface="Symbol" pitchFamily="18" charset="2"/>
              </a:rPr>
              <a:t>khác </a:t>
            </a:r>
            <a:r>
              <a:rPr lang="vi-VN" sz="2000">
                <a:sym typeface="Symbol" pitchFamily="18" charset="2"/>
              </a:rPr>
              <a:t>nhau. Trong </a:t>
            </a:r>
            <a:r>
              <a:rPr lang="vi-VN" sz="2000" b="1" i="1" smtClean="0">
                <a:sym typeface="Symbol" pitchFamily="18" charset="2"/>
              </a:rPr>
              <a:t>hình </a:t>
            </a:r>
            <a:r>
              <a:rPr lang="vi-VN" sz="2000" b="1" i="1">
                <a:sym typeface="Symbol" pitchFamily="18" charset="2"/>
              </a:rPr>
              <a:t>3 </a:t>
            </a:r>
            <a:r>
              <a:rPr lang="vi-VN" sz="2000">
                <a:sym typeface="Symbol" pitchFamily="18" charset="2"/>
              </a:rPr>
              <a:t>người ta có thể thấy rằng việc tăng q</a:t>
            </a:r>
            <a:r>
              <a:rPr lang="vi-VN" sz="2000" baseline="-25000">
                <a:sym typeface="Symbol" pitchFamily="18" charset="2"/>
              </a:rPr>
              <a:t>c</a:t>
            </a:r>
            <a:r>
              <a:rPr lang="vi-VN" sz="2000">
                <a:sym typeface="Symbol" pitchFamily="18" charset="2"/>
              </a:rPr>
              <a:t> </a:t>
            </a:r>
            <a:r>
              <a:rPr lang="vi-VN" sz="2000" smtClean="0">
                <a:sym typeface="Symbol" pitchFamily="18" charset="2"/>
              </a:rPr>
              <a:t>dẫn</a:t>
            </a:r>
            <a:r>
              <a:rPr lang="en-US" sz="2000" smtClean="0">
                <a:sym typeface="Symbol" pitchFamily="18" charset="2"/>
              </a:rPr>
              <a:t> </a:t>
            </a:r>
            <a:r>
              <a:rPr lang="vi-VN" sz="2000" smtClean="0">
                <a:sym typeface="Symbol" pitchFamily="18" charset="2"/>
              </a:rPr>
              <a:t>đến </a:t>
            </a:r>
            <a:r>
              <a:rPr lang="vi-VN" sz="2000">
                <a:sym typeface="Symbol" pitchFamily="18" charset="2"/>
              </a:rPr>
              <a:t>mở rộng các cửa sổ trong suốt. Hiệu quả là tương tự </a:t>
            </a:r>
            <a:r>
              <a:rPr lang="en-US" sz="2000" smtClean="0">
                <a:sym typeface="Symbol" pitchFamily="18" charset="2"/>
              </a:rPr>
              <a:t>cho </a:t>
            </a:r>
            <a:r>
              <a:rPr lang="vi-VN" sz="2000" smtClean="0">
                <a:sym typeface="Symbol" pitchFamily="18" charset="2"/>
              </a:rPr>
              <a:t>tăng lĩnh vực </a:t>
            </a:r>
            <a:r>
              <a:rPr lang="vi-VN" sz="2000">
                <a:sym typeface="Symbol" pitchFamily="18" charset="2"/>
              </a:rPr>
              <a:t>ghép nối </a:t>
            </a:r>
            <a:r>
              <a:rPr lang="vi-VN" sz="2000" baseline="-25000">
                <a:sym typeface="Symbol" pitchFamily="18" charset="2"/>
              </a:rPr>
              <a:t>2</a:t>
            </a:r>
            <a:r>
              <a:rPr lang="vi-VN" sz="2000">
                <a:sym typeface="Symbol" pitchFamily="18" charset="2"/>
              </a:rPr>
              <a:t>;</a:t>
            </a:r>
            <a:endParaRPr lang="en-US" sz="2000">
              <a:sym typeface="Symbol" pitchFamily="18" charset="2"/>
            </a:endParaRPr>
          </a:p>
        </p:txBody>
      </p:sp>
      <p:sp>
        <p:nvSpPr>
          <p:cNvPr id="10" name="Rectangle 9"/>
          <p:cNvSpPr/>
          <p:nvPr/>
        </p:nvSpPr>
        <p:spPr>
          <a:xfrm>
            <a:off x="1925960" y="-19110"/>
            <a:ext cx="6246440" cy="400110"/>
          </a:xfrm>
          <a:prstGeom prst="rect">
            <a:avLst/>
          </a:prstGeom>
        </p:spPr>
        <p:txBody>
          <a:bodyPr wrap="square">
            <a:spAutoFit/>
          </a:bodyPr>
          <a:lstStyle/>
          <a:p>
            <a:r>
              <a:rPr lang="en-US" sz="2000" b="1" dirty="0" smtClean="0"/>
              <a:t>II. EIT </a:t>
            </a:r>
            <a:r>
              <a:rPr lang="en-US" sz="2000" b="1" dirty="0" err="1" smtClean="0"/>
              <a:t>trong</a:t>
            </a:r>
            <a:r>
              <a:rPr lang="en-US" sz="2000" b="1" dirty="0" smtClean="0"/>
              <a:t> </a:t>
            </a:r>
            <a:r>
              <a:rPr lang="en-US" sz="2000" b="1" dirty="0" err="1" smtClean="0"/>
              <a:t>cấu</a:t>
            </a:r>
            <a:r>
              <a:rPr lang="en-US" sz="2000" b="1" dirty="0" smtClean="0"/>
              <a:t> </a:t>
            </a:r>
            <a:r>
              <a:rPr lang="en-US" sz="2000" b="1" dirty="0" err="1" smtClean="0"/>
              <a:t>hình</a:t>
            </a:r>
            <a:r>
              <a:rPr lang="en-US" sz="2000" b="1" dirty="0" smtClean="0"/>
              <a:t> </a:t>
            </a:r>
            <a:r>
              <a:rPr lang="en-US" sz="2000" b="1" dirty="0" smtClean="0">
                <a:sym typeface="Symbol"/>
              </a:rPr>
              <a:t> </a:t>
            </a:r>
            <a:r>
              <a:rPr lang="en-US" sz="2000" b="1" dirty="0" err="1" smtClean="0">
                <a:sym typeface="Symbol"/>
              </a:rPr>
              <a:t>chứa</a:t>
            </a:r>
            <a:r>
              <a:rPr lang="en-US" sz="2000" b="1" dirty="0" smtClean="0">
                <a:sym typeface="Symbol"/>
              </a:rPr>
              <a:t> </a:t>
            </a:r>
            <a:r>
              <a:rPr lang="en-US" sz="2000" b="1" dirty="0" err="1" smtClean="0">
                <a:sym typeface="Symbol"/>
              </a:rPr>
              <a:t>mức</a:t>
            </a:r>
            <a:r>
              <a:rPr lang="en-US" sz="2000" b="1" dirty="0" smtClean="0">
                <a:sym typeface="Symbol"/>
              </a:rPr>
              <a:t> </a:t>
            </a:r>
            <a:r>
              <a:rPr lang="en-US" sz="2000" b="1" dirty="0" err="1" smtClean="0">
                <a:sym typeface="Symbol"/>
              </a:rPr>
              <a:t>liên</a:t>
            </a:r>
            <a:r>
              <a:rPr lang="en-US" sz="2000" b="1" dirty="0" smtClean="0">
                <a:sym typeface="Symbol"/>
              </a:rPr>
              <a:t> </a:t>
            </a:r>
            <a:r>
              <a:rPr lang="en-US" sz="2000" b="1" dirty="0" err="1" smtClean="0">
                <a:sym typeface="Symbol"/>
              </a:rPr>
              <a:t>tục</a:t>
            </a:r>
            <a:r>
              <a:rPr lang="en-US" sz="2000" b="1" dirty="0" smtClean="0">
                <a:sym typeface="Symbol"/>
              </a:rPr>
              <a:t> </a:t>
            </a:r>
            <a:r>
              <a:rPr lang="en-US" sz="2000" b="1" dirty="0" err="1" smtClean="0">
                <a:sym typeface="Symbol"/>
              </a:rPr>
              <a:t>có</a:t>
            </a:r>
            <a:r>
              <a:rPr lang="en-US" sz="2000" b="1" dirty="0" smtClean="0">
                <a:sym typeface="Symbol"/>
              </a:rPr>
              <a:t> </a:t>
            </a:r>
            <a:r>
              <a:rPr lang="en-US" sz="2000" b="1" dirty="0" err="1" smtClean="0">
                <a:sym typeface="Symbol"/>
              </a:rPr>
              <a:t>cấu</a:t>
            </a:r>
            <a:r>
              <a:rPr lang="en-US" sz="2000" b="1" dirty="0" smtClean="0">
                <a:sym typeface="Symbol"/>
              </a:rPr>
              <a:t> </a:t>
            </a:r>
            <a:r>
              <a:rPr lang="en-US" sz="2000" b="1" dirty="0" err="1" smtClean="0">
                <a:sym typeface="Symbol"/>
              </a:rPr>
              <a:t>trúc</a:t>
            </a:r>
            <a:endParaRPr lang="en-US" sz="2000" dirty="0"/>
          </a:p>
        </p:txBody>
      </p:sp>
    </p:spTree>
    <p:extLst>
      <p:ext uri="{BB962C8B-B14F-4D97-AF65-F5344CB8AC3E}">
        <p14:creationId xmlns:p14="http://schemas.microsoft.com/office/powerpoint/2010/main" val="9712174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1"/>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1026" name="Picture 2" descr="C:\Users\Administrator\Downloads\Logo TDH Vinh mo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a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1160" y="619407"/>
            <a:ext cx="6117184" cy="4111499"/>
          </a:xfrm>
          <a:prstGeom prst="rect">
            <a:avLst/>
          </a:prstGeom>
          <a:noFill/>
          <a:ln w="38100">
            <a:solidFill>
              <a:srgbClr val="FF5050"/>
            </a:solidFill>
            <a:miter lim="800000"/>
            <a:headEnd/>
            <a:tailEnd/>
          </a:ln>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1043608" y="5114508"/>
            <a:ext cx="727280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pPr>
            <a:r>
              <a:rPr lang="en-US" smtClean="0">
                <a:sym typeface="Symbol" pitchFamily="18" charset="2"/>
              </a:rPr>
              <a:t>Hình 4: </a:t>
            </a:r>
            <a:r>
              <a:rPr lang="vi-VN" smtClean="0">
                <a:sym typeface="Symbol" pitchFamily="18" charset="2"/>
              </a:rPr>
              <a:t>Các </a:t>
            </a:r>
            <a:r>
              <a:rPr lang="vi-VN">
                <a:sym typeface="Symbol" pitchFamily="18" charset="2"/>
              </a:rPr>
              <a:t>phần ảo của độ cảm như một </a:t>
            </a:r>
            <a:r>
              <a:rPr lang="en-US">
                <a:sym typeface="Symbol" pitchFamily="18" charset="2"/>
              </a:rPr>
              <a:t>hàm</a:t>
            </a:r>
            <a:r>
              <a:rPr lang="vi-VN" smtClean="0">
                <a:sym typeface="Symbol" pitchFamily="18" charset="2"/>
              </a:rPr>
              <a:t>của</a:t>
            </a:r>
            <a:r>
              <a:rPr lang="en-US" smtClean="0">
                <a:sym typeface="Symbol" pitchFamily="18" charset="2"/>
              </a:rPr>
              <a:t> </a:t>
            </a:r>
            <a:r>
              <a:rPr lang="en-US">
                <a:sym typeface="Symbol" pitchFamily="18" charset="2"/>
              </a:rPr>
              <a:t>sự lệch </a:t>
            </a:r>
            <a:r>
              <a:rPr lang="en-US" smtClean="0">
                <a:sym typeface="Symbol" pitchFamily="18" charset="2"/>
              </a:rPr>
              <a:t>pha </a:t>
            </a:r>
            <a:r>
              <a:rPr lang="el-GR" smtClean="0">
                <a:sym typeface="Symbol" pitchFamily="18" charset="2"/>
              </a:rPr>
              <a:t>ω </a:t>
            </a:r>
            <a:r>
              <a:rPr lang="vi-VN" smtClean="0">
                <a:sym typeface="Symbol" pitchFamily="18" charset="2"/>
              </a:rPr>
              <a:t> </a:t>
            </a:r>
            <a:r>
              <a:rPr lang="vi-VN">
                <a:sym typeface="Symbol" pitchFamily="18" charset="2"/>
              </a:rPr>
              <a:t>và tham số</a:t>
            </a:r>
            <a:r>
              <a:rPr lang="en-US">
                <a:sym typeface="Symbol" pitchFamily="18" charset="2"/>
              </a:rPr>
              <a:t> </a:t>
            </a:r>
            <a:r>
              <a:rPr lang="vi-VN">
                <a:sym typeface="Symbol" pitchFamily="18" charset="2"/>
              </a:rPr>
              <a:t>Fano q</a:t>
            </a:r>
            <a:r>
              <a:rPr lang="vi-VN" baseline="-25000">
                <a:sym typeface="Symbol" pitchFamily="18" charset="2"/>
              </a:rPr>
              <a:t>c</a:t>
            </a:r>
            <a:r>
              <a:rPr lang="vi-VN">
                <a:sym typeface="Symbol" pitchFamily="18" charset="2"/>
              </a:rPr>
              <a:t> </a:t>
            </a:r>
            <a:r>
              <a:rPr lang="en-US">
                <a:sym typeface="Symbol" pitchFamily="18" charset="2"/>
              </a:rPr>
              <a:t> </a:t>
            </a:r>
            <a:r>
              <a:rPr lang="vi-VN">
                <a:sym typeface="Symbol" pitchFamily="18" charset="2"/>
              </a:rPr>
              <a:t> cho q</a:t>
            </a:r>
            <a:r>
              <a:rPr lang="vi-VN" baseline="-25000">
                <a:sym typeface="Symbol" pitchFamily="18" charset="2"/>
              </a:rPr>
              <a:t>b</a:t>
            </a:r>
            <a:r>
              <a:rPr lang="vi-VN">
                <a:sym typeface="Symbol" pitchFamily="18" charset="2"/>
              </a:rPr>
              <a:t> = 10 và </a:t>
            </a:r>
            <a:r>
              <a:rPr lang="vi-VN" baseline="-25000">
                <a:sym typeface="Symbol" pitchFamily="18" charset="2"/>
              </a:rPr>
              <a:t>2</a:t>
            </a:r>
            <a:r>
              <a:rPr lang="vi-VN">
                <a:sym typeface="Symbol" pitchFamily="18" charset="2"/>
              </a:rPr>
              <a:t> = 2 × 10-7 a.u</a:t>
            </a:r>
            <a:r>
              <a:rPr lang="vi-VN" smtClean="0">
                <a:sym typeface="Symbol" pitchFamily="18" charset="2"/>
              </a:rPr>
              <a:t>.</a:t>
            </a:r>
            <a:endParaRPr lang="en-US" i="1">
              <a:sym typeface="Symbol" pitchFamily="18" charset="2"/>
            </a:endParaRPr>
          </a:p>
        </p:txBody>
      </p:sp>
      <p:sp>
        <p:nvSpPr>
          <p:cNvPr id="8" name="Rectangle 7"/>
          <p:cNvSpPr/>
          <p:nvPr/>
        </p:nvSpPr>
        <p:spPr>
          <a:xfrm>
            <a:off x="1925960" y="-19110"/>
            <a:ext cx="6246440" cy="400110"/>
          </a:xfrm>
          <a:prstGeom prst="rect">
            <a:avLst/>
          </a:prstGeom>
        </p:spPr>
        <p:txBody>
          <a:bodyPr wrap="square">
            <a:spAutoFit/>
          </a:bodyPr>
          <a:lstStyle/>
          <a:p>
            <a:r>
              <a:rPr lang="en-US" sz="2000" b="1" dirty="0" smtClean="0"/>
              <a:t>II. EIT </a:t>
            </a:r>
            <a:r>
              <a:rPr lang="en-US" sz="2000" b="1" dirty="0" err="1" smtClean="0"/>
              <a:t>trong</a:t>
            </a:r>
            <a:r>
              <a:rPr lang="en-US" sz="2000" b="1" dirty="0" smtClean="0"/>
              <a:t> </a:t>
            </a:r>
            <a:r>
              <a:rPr lang="en-US" sz="2000" b="1" dirty="0" err="1" smtClean="0"/>
              <a:t>cấu</a:t>
            </a:r>
            <a:r>
              <a:rPr lang="en-US" sz="2000" b="1" dirty="0" smtClean="0"/>
              <a:t> </a:t>
            </a:r>
            <a:r>
              <a:rPr lang="en-US" sz="2000" b="1" dirty="0" err="1" smtClean="0"/>
              <a:t>hình</a:t>
            </a:r>
            <a:r>
              <a:rPr lang="en-US" sz="2000" b="1" dirty="0" smtClean="0"/>
              <a:t> </a:t>
            </a:r>
            <a:r>
              <a:rPr lang="en-US" sz="2000" b="1" dirty="0" smtClean="0">
                <a:sym typeface="Symbol"/>
              </a:rPr>
              <a:t> </a:t>
            </a:r>
            <a:r>
              <a:rPr lang="en-US" sz="2000" b="1" dirty="0" err="1" smtClean="0">
                <a:sym typeface="Symbol"/>
              </a:rPr>
              <a:t>chứa</a:t>
            </a:r>
            <a:r>
              <a:rPr lang="en-US" sz="2000" b="1" dirty="0" smtClean="0">
                <a:sym typeface="Symbol"/>
              </a:rPr>
              <a:t> </a:t>
            </a:r>
            <a:r>
              <a:rPr lang="en-US" sz="2000" b="1" dirty="0" err="1" smtClean="0">
                <a:sym typeface="Symbol"/>
              </a:rPr>
              <a:t>mức</a:t>
            </a:r>
            <a:r>
              <a:rPr lang="en-US" sz="2000" b="1" dirty="0" smtClean="0">
                <a:sym typeface="Symbol"/>
              </a:rPr>
              <a:t> </a:t>
            </a:r>
            <a:r>
              <a:rPr lang="en-US" sz="2000" b="1" dirty="0" err="1" smtClean="0">
                <a:sym typeface="Symbol"/>
              </a:rPr>
              <a:t>liên</a:t>
            </a:r>
            <a:r>
              <a:rPr lang="en-US" sz="2000" b="1" dirty="0" smtClean="0">
                <a:sym typeface="Symbol"/>
              </a:rPr>
              <a:t> </a:t>
            </a:r>
            <a:r>
              <a:rPr lang="en-US" sz="2000" b="1" dirty="0" err="1" smtClean="0">
                <a:sym typeface="Symbol"/>
              </a:rPr>
              <a:t>tục</a:t>
            </a:r>
            <a:r>
              <a:rPr lang="en-US" sz="2000" b="1" dirty="0" smtClean="0">
                <a:sym typeface="Symbol"/>
              </a:rPr>
              <a:t> </a:t>
            </a:r>
            <a:r>
              <a:rPr lang="en-US" sz="2000" b="1" dirty="0" err="1" smtClean="0">
                <a:sym typeface="Symbol"/>
              </a:rPr>
              <a:t>có</a:t>
            </a:r>
            <a:r>
              <a:rPr lang="en-US" sz="2000" b="1" dirty="0" smtClean="0">
                <a:sym typeface="Symbol"/>
              </a:rPr>
              <a:t> </a:t>
            </a:r>
            <a:r>
              <a:rPr lang="en-US" sz="2000" b="1" dirty="0" err="1" smtClean="0">
                <a:sym typeface="Symbol"/>
              </a:rPr>
              <a:t>cấu</a:t>
            </a:r>
            <a:r>
              <a:rPr lang="en-US" sz="2000" b="1" dirty="0" smtClean="0">
                <a:sym typeface="Symbol"/>
              </a:rPr>
              <a:t> </a:t>
            </a:r>
            <a:r>
              <a:rPr lang="en-US" sz="2000" b="1" dirty="0" err="1" smtClean="0">
                <a:sym typeface="Symbol"/>
              </a:rPr>
              <a:t>trúc</a:t>
            </a:r>
            <a:endParaRPr lang="en-US" sz="2000" dirty="0"/>
          </a:p>
        </p:txBody>
      </p:sp>
    </p:spTree>
    <p:extLst>
      <p:ext uri="{BB962C8B-B14F-4D97-AF65-F5344CB8AC3E}">
        <p14:creationId xmlns:p14="http://schemas.microsoft.com/office/powerpoint/2010/main" val="9712174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1"/>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1026" name="Picture 2" descr="C:\Users\Administrator\Downloads\Logo TDH Vinh mo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925960" y="-19110"/>
            <a:ext cx="6246440" cy="400110"/>
          </a:xfrm>
          <a:prstGeom prst="rect">
            <a:avLst/>
          </a:prstGeom>
        </p:spPr>
        <p:txBody>
          <a:bodyPr wrap="square">
            <a:spAutoFit/>
          </a:bodyPr>
          <a:lstStyle/>
          <a:p>
            <a:r>
              <a:rPr lang="en-US" sz="2000" b="1" dirty="0" smtClean="0"/>
              <a:t>II. </a:t>
            </a:r>
            <a:r>
              <a:rPr lang="en-US" sz="2000" b="1" dirty="0" err="1" smtClean="0"/>
              <a:t>Các</a:t>
            </a:r>
            <a:r>
              <a:rPr lang="en-US" sz="2000" b="1" dirty="0" smtClean="0"/>
              <a:t> </a:t>
            </a:r>
            <a:r>
              <a:rPr lang="en-US" sz="2000" b="1" dirty="0" err="1" smtClean="0"/>
              <a:t>hướng</a:t>
            </a:r>
            <a:r>
              <a:rPr lang="en-US" sz="2000" b="1" dirty="0" smtClean="0"/>
              <a:t> </a:t>
            </a:r>
            <a:r>
              <a:rPr lang="en-US" sz="2000" b="1" dirty="0" err="1" smtClean="0"/>
              <a:t>mở</a:t>
            </a:r>
            <a:r>
              <a:rPr lang="en-US" sz="2000" b="1" dirty="0" smtClean="0"/>
              <a:t> </a:t>
            </a:r>
            <a:r>
              <a:rPr lang="en-US" sz="2000" b="1" dirty="0" err="1" smtClean="0"/>
              <a:t>rộng</a:t>
            </a:r>
            <a:endParaRPr lang="en-US" sz="2000" dirty="0"/>
          </a:p>
        </p:txBody>
      </p:sp>
      <p:sp>
        <p:nvSpPr>
          <p:cNvPr id="7" name="Rectangle 6"/>
          <p:cNvSpPr/>
          <p:nvPr/>
        </p:nvSpPr>
        <p:spPr>
          <a:xfrm>
            <a:off x="252067" y="620688"/>
            <a:ext cx="6246440" cy="1429622"/>
          </a:xfrm>
          <a:prstGeom prst="rect">
            <a:avLst/>
          </a:prstGeom>
        </p:spPr>
        <p:txBody>
          <a:bodyPr wrap="square">
            <a:spAutoFit/>
          </a:bodyPr>
          <a:lstStyle/>
          <a:p>
            <a:pPr marL="342900" indent="-342900">
              <a:lnSpc>
                <a:spcPct val="150000"/>
              </a:lnSpc>
              <a:buFontTx/>
              <a:buChar char="-"/>
            </a:pPr>
            <a:r>
              <a:rPr lang="en-US" sz="2000" b="1" dirty="0" err="1" smtClean="0"/>
              <a:t>Xét</a:t>
            </a:r>
            <a:r>
              <a:rPr lang="en-US" sz="2000" b="1" dirty="0" smtClean="0"/>
              <a:t> </a:t>
            </a:r>
            <a:r>
              <a:rPr lang="en-US" sz="2000" b="1" dirty="0" err="1" smtClean="0"/>
              <a:t>trong</a:t>
            </a:r>
            <a:r>
              <a:rPr lang="en-US" sz="2000" b="1" dirty="0" smtClean="0"/>
              <a:t> </a:t>
            </a:r>
            <a:r>
              <a:rPr lang="en-US" sz="2000" b="1" dirty="0" err="1" smtClean="0"/>
              <a:t>mô</a:t>
            </a:r>
            <a:r>
              <a:rPr lang="en-US" sz="2000" b="1" dirty="0" smtClean="0"/>
              <a:t> </a:t>
            </a:r>
            <a:r>
              <a:rPr lang="en-US" sz="2000" b="1" dirty="0" err="1" smtClean="0"/>
              <a:t>hình</a:t>
            </a:r>
            <a:r>
              <a:rPr lang="en-US" sz="2000" b="1" dirty="0" smtClean="0"/>
              <a:t> </a:t>
            </a:r>
            <a:r>
              <a:rPr lang="en-US" sz="2000" b="1" dirty="0" err="1" smtClean="0"/>
              <a:t>có</a:t>
            </a:r>
            <a:r>
              <a:rPr lang="en-US" sz="2000" b="1" dirty="0" smtClean="0"/>
              <a:t> </a:t>
            </a:r>
            <a:r>
              <a:rPr lang="en-US" sz="2000" b="1" dirty="0" err="1" smtClean="0"/>
              <a:t>cấu</a:t>
            </a:r>
            <a:r>
              <a:rPr lang="en-US" sz="2000" b="1" dirty="0" smtClean="0"/>
              <a:t> </a:t>
            </a:r>
            <a:r>
              <a:rPr lang="en-US" sz="2000" b="1" dirty="0" err="1" smtClean="0"/>
              <a:t>trúc</a:t>
            </a:r>
            <a:r>
              <a:rPr lang="en-US" sz="2000" b="1" dirty="0" smtClean="0"/>
              <a:t> </a:t>
            </a:r>
            <a:r>
              <a:rPr lang="en-US" sz="2000" b="1" dirty="0" err="1" smtClean="0"/>
              <a:t>khác</a:t>
            </a:r>
            <a:r>
              <a:rPr lang="en-US" sz="2000" b="1" dirty="0" smtClean="0"/>
              <a:t>, V, </a:t>
            </a:r>
            <a:r>
              <a:rPr lang="en-US" sz="2000" b="1" dirty="0" err="1" smtClean="0"/>
              <a:t>bậc</a:t>
            </a:r>
            <a:r>
              <a:rPr lang="en-US" sz="2000" b="1" dirty="0" smtClean="0"/>
              <a:t> </a:t>
            </a:r>
            <a:r>
              <a:rPr lang="en-US" sz="2000" b="1" dirty="0" err="1" smtClean="0"/>
              <a:t>thang</a:t>
            </a:r>
            <a:r>
              <a:rPr lang="en-US" sz="2000" b="1" dirty="0" smtClean="0"/>
              <a:t>.</a:t>
            </a:r>
          </a:p>
          <a:p>
            <a:pPr marL="342900" indent="-342900">
              <a:lnSpc>
                <a:spcPct val="150000"/>
              </a:lnSpc>
              <a:buFontTx/>
              <a:buChar char="-"/>
            </a:pPr>
            <a:r>
              <a:rPr lang="en-US" sz="2000" b="1" dirty="0" err="1" smtClean="0"/>
              <a:t>Xét</a:t>
            </a:r>
            <a:r>
              <a:rPr lang="en-US" sz="2000" b="1" dirty="0" smtClean="0"/>
              <a:t> </a:t>
            </a:r>
            <a:r>
              <a:rPr lang="en-US" sz="2000" b="1" dirty="0" err="1" smtClean="0"/>
              <a:t>đến</a:t>
            </a:r>
            <a:r>
              <a:rPr lang="en-US" sz="2000" b="1" dirty="0" smtClean="0"/>
              <a:t> </a:t>
            </a:r>
            <a:r>
              <a:rPr lang="en-US" sz="2000" b="1" dirty="0" err="1" smtClean="0"/>
              <a:t>ảnh</a:t>
            </a:r>
            <a:r>
              <a:rPr lang="en-US" sz="2000" b="1" dirty="0" smtClean="0"/>
              <a:t> </a:t>
            </a:r>
            <a:r>
              <a:rPr lang="en-US" sz="2000" b="1" dirty="0" err="1" smtClean="0"/>
              <a:t>hưởng</a:t>
            </a:r>
            <a:r>
              <a:rPr lang="en-US" sz="2000" b="1" dirty="0" smtClean="0"/>
              <a:t> </a:t>
            </a:r>
            <a:r>
              <a:rPr lang="en-US" sz="2000" b="1" dirty="0" err="1" smtClean="0"/>
              <a:t>của</a:t>
            </a:r>
            <a:r>
              <a:rPr lang="en-US" sz="2000" b="1" dirty="0" smtClean="0"/>
              <a:t> </a:t>
            </a:r>
            <a:r>
              <a:rPr lang="en-US" sz="2000" b="1" dirty="0" err="1" smtClean="0"/>
              <a:t>nhiệt</a:t>
            </a:r>
            <a:r>
              <a:rPr lang="en-US" sz="2000" b="1" dirty="0" smtClean="0"/>
              <a:t> </a:t>
            </a:r>
            <a:r>
              <a:rPr lang="en-US" sz="2000" b="1" dirty="0" err="1" smtClean="0"/>
              <a:t>độ</a:t>
            </a:r>
            <a:endParaRPr lang="en-US" sz="2000" b="1" dirty="0" smtClean="0"/>
          </a:p>
          <a:p>
            <a:pPr marL="342900" indent="-342900">
              <a:lnSpc>
                <a:spcPct val="150000"/>
              </a:lnSpc>
              <a:buFontTx/>
              <a:buChar char="-"/>
            </a:pPr>
            <a:r>
              <a:rPr lang="en-US" sz="2000" b="1" dirty="0" err="1" smtClean="0"/>
              <a:t>Tăng</a:t>
            </a:r>
            <a:r>
              <a:rPr lang="en-US" sz="2000" b="1" dirty="0" smtClean="0"/>
              <a:t> </a:t>
            </a:r>
            <a:r>
              <a:rPr lang="en-US" sz="2000" b="1" dirty="0" err="1" smtClean="0"/>
              <a:t>các</a:t>
            </a:r>
            <a:r>
              <a:rPr lang="en-US" sz="2000" b="1" dirty="0" smtClean="0"/>
              <a:t> </a:t>
            </a:r>
            <a:r>
              <a:rPr lang="en-US" sz="2000" b="1" dirty="0" err="1" smtClean="0"/>
              <a:t>mức</a:t>
            </a:r>
            <a:r>
              <a:rPr lang="en-US" sz="2000" b="1" dirty="0" smtClean="0"/>
              <a:t> </a:t>
            </a:r>
            <a:r>
              <a:rPr lang="en-US" sz="2000" b="1" dirty="0" err="1" smtClean="0"/>
              <a:t>tự</a:t>
            </a:r>
            <a:r>
              <a:rPr lang="en-US" sz="2000" b="1" dirty="0" smtClean="0"/>
              <a:t> ion </a:t>
            </a:r>
            <a:r>
              <a:rPr lang="en-US" sz="2000" b="1" dirty="0" err="1" smtClean="0"/>
              <a:t>hóa</a:t>
            </a:r>
            <a:r>
              <a:rPr lang="en-US" sz="2000" b="1" dirty="0"/>
              <a:t> </a:t>
            </a:r>
            <a:r>
              <a:rPr lang="en-US" sz="2000" b="1" dirty="0" err="1" smtClean="0"/>
              <a:t>trong</a:t>
            </a:r>
            <a:r>
              <a:rPr lang="en-US" sz="2000" b="1" dirty="0" smtClean="0"/>
              <a:t> </a:t>
            </a:r>
            <a:r>
              <a:rPr lang="en-US" sz="2000" b="1" dirty="0" err="1" smtClean="0"/>
              <a:t>trạng</a:t>
            </a:r>
            <a:r>
              <a:rPr lang="en-US" sz="2000" b="1" dirty="0" smtClean="0"/>
              <a:t> </a:t>
            </a:r>
            <a:r>
              <a:rPr lang="en-US" sz="2000" b="1" dirty="0" err="1" smtClean="0"/>
              <a:t>thái</a:t>
            </a:r>
            <a:r>
              <a:rPr lang="en-US" sz="2000" b="1" dirty="0" smtClean="0"/>
              <a:t> </a:t>
            </a:r>
            <a:r>
              <a:rPr lang="en-US" sz="2000" b="1" dirty="0" err="1" smtClean="0"/>
              <a:t>kích</a:t>
            </a:r>
            <a:r>
              <a:rPr lang="en-US" sz="2000" b="1" dirty="0" smtClean="0"/>
              <a:t> </a:t>
            </a:r>
            <a:r>
              <a:rPr lang="en-US" sz="2000" b="1" dirty="0" err="1" smtClean="0"/>
              <a:t>thích</a:t>
            </a:r>
            <a:r>
              <a:rPr lang="en-US" sz="2000" b="1" dirty="0" smtClean="0"/>
              <a:t>.</a:t>
            </a:r>
            <a:endParaRPr lang="en-US" sz="2000" dirty="0"/>
          </a:p>
        </p:txBody>
      </p:sp>
      <p:pic>
        <p:nvPicPr>
          <p:cNvPr id="7270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301" y="2518833"/>
            <a:ext cx="8591172" cy="2673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12174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1"/>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1026" name="Picture 2" descr="C:\Users\Administrator\Downloads\Logo TDH Vinh mo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836712"/>
            <a:ext cx="1440160" cy="144016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3400" y="2465601"/>
            <a:ext cx="8071048" cy="1446550"/>
          </a:xfrm>
          <a:prstGeom prst="rect">
            <a:avLst/>
          </a:prstGeom>
          <a:noFill/>
        </p:spPr>
        <p:txBody>
          <a:bodyPr wrap="square" rtlCol="0">
            <a:spAutoFit/>
          </a:bodyPr>
          <a:lstStyle/>
          <a:p>
            <a:r>
              <a:rPr lang="en-US" sz="4400" b="1" smtClean="0">
                <a:solidFill>
                  <a:srgbClr val="000099"/>
                </a:solidFill>
                <a:latin typeface="1942 report" pitchFamily="1" charset="0"/>
              </a:rPr>
              <a:t>Cảm </a:t>
            </a:r>
            <a:r>
              <a:rPr lang="vi-VN" sz="4400" b="1" smtClean="0">
                <a:solidFill>
                  <a:srgbClr val="000099"/>
                </a:solidFill>
              </a:rPr>
              <a:t>ơ</a:t>
            </a:r>
            <a:r>
              <a:rPr lang="en-US" sz="4400" b="1">
                <a:solidFill>
                  <a:srgbClr val="000099"/>
                </a:solidFill>
                <a:latin typeface="1942 report" pitchFamily="1" charset="0"/>
              </a:rPr>
              <a:t>n sự theo dõi của quý thầy cô và các </a:t>
            </a:r>
            <a:r>
              <a:rPr lang="en-US" sz="4400" b="1" smtClean="0">
                <a:solidFill>
                  <a:srgbClr val="000099"/>
                </a:solidFill>
                <a:latin typeface="1942 report" pitchFamily="1" charset="0"/>
              </a:rPr>
              <a:t>bạn!</a:t>
            </a:r>
            <a:endParaRPr lang="en-US" sz="4400" b="1">
              <a:solidFill>
                <a:srgbClr val="000099"/>
              </a:solidFill>
              <a:latin typeface="1942 report" pitchFamily="1" charset="0"/>
            </a:endParaRPr>
          </a:p>
        </p:txBody>
      </p:sp>
    </p:spTree>
    <p:extLst>
      <p:ext uri="{BB962C8B-B14F-4D97-AF65-F5344CB8AC3E}">
        <p14:creationId xmlns:p14="http://schemas.microsoft.com/office/powerpoint/2010/main" val="10068553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 name="Rectangle 5"/>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7" name="Picture 2" descr="C:\Users\Administrator\Downloads\Logo TDH Vinh mo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475656" y="-108103"/>
            <a:ext cx="6246440" cy="584775"/>
          </a:xfrm>
          <a:prstGeom prst="rect">
            <a:avLst/>
          </a:prstGeom>
        </p:spPr>
        <p:txBody>
          <a:bodyPr wrap="square">
            <a:spAutoFit/>
          </a:bodyPr>
          <a:lstStyle/>
          <a:p>
            <a:pPr algn="ctr"/>
            <a:r>
              <a:rPr lang="en-US" sz="3200" b="1" smtClean="0"/>
              <a:t>Nội dung</a:t>
            </a:r>
            <a:endParaRPr lang="en-US" sz="3200" dirty="0"/>
          </a:p>
        </p:txBody>
      </p:sp>
      <p:sp>
        <p:nvSpPr>
          <p:cNvPr id="9" name="Rectangle 8"/>
          <p:cNvSpPr/>
          <p:nvPr/>
        </p:nvSpPr>
        <p:spPr>
          <a:xfrm>
            <a:off x="179512" y="620688"/>
            <a:ext cx="8784429" cy="620619"/>
          </a:xfrm>
          <a:prstGeom prst="rect">
            <a:avLst/>
          </a:prstGeom>
        </p:spPr>
        <p:txBody>
          <a:bodyPr wrap="square">
            <a:spAutoFit/>
          </a:bodyPr>
          <a:lstStyle/>
          <a:p>
            <a:pPr algn="just">
              <a:lnSpc>
                <a:spcPct val="150000"/>
              </a:lnSpc>
            </a:pPr>
            <a:endParaRPr lang="en-US" sz="2600">
              <a:latin typeface="Times New Roman" pitchFamily="18" charset="0"/>
              <a:cs typeface="Times New Roman" pitchFamily="18" charset="0"/>
            </a:endParaRPr>
          </a:p>
        </p:txBody>
      </p:sp>
      <p:sp>
        <p:nvSpPr>
          <p:cNvPr id="10" name="Rectangle 9"/>
          <p:cNvSpPr/>
          <p:nvPr/>
        </p:nvSpPr>
        <p:spPr>
          <a:xfrm>
            <a:off x="181154" y="2136339"/>
            <a:ext cx="8927350" cy="2818016"/>
          </a:xfrm>
          <a:prstGeom prst="rect">
            <a:avLst/>
          </a:prstGeom>
        </p:spPr>
        <p:txBody>
          <a:bodyPr wrap="square">
            <a:spAutoFit/>
          </a:bodyPr>
          <a:lstStyle/>
          <a:p>
            <a:pPr algn="just">
              <a:lnSpc>
                <a:spcPct val="200000"/>
              </a:lnSpc>
            </a:pPr>
            <a:r>
              <a:rPr lang="en-US" sz="3100" b="1" smtClean="0"/>
              <a:t>I</a:t>
            </a:r>
            <a:r>
              <a:rPr lang="en-US" sz="3100" smtClean="0"/>
              <a:t>. </a:t>
            </a:r>
            <a:r>
              <a:rPr lang="en-US" sz="3100" b="1"/>
              <a:t>Hiện t</a:t>
            </a:r>
            <a:r>
              <a:rPr lang="vi-VN" sz="3100" b="1"/>
              <a:t>ượng</a:t>
            </a:r>
            <a:r>
              <a:rPr lang="en-US" sz="3100" b="1"/>
              <a:t> trong suốt cảm ứng </a:t>
            </a:r>
            <a:r>
              <a:rPr lang="vi-VN" sz="3100" b="1"/>
              <a:t>đ</a:t>
            </a:r>
            <a:r>
              <a:rPr lang="en-US" sz="3100" b="1"/>
              <a:t>iện từ (EIT)</a:t>
            </a:r>
          </a:p>
          <a:p>
            <a:pPr>
              <a:lnSpc>
                <a:spcPct val="200000"/>
              </a:lnSpc>
            </a:pPr>
            <a:r>
              <a:rPr lang="en-US" sz="3100" b="1" smtClean="0"/>
              <a:t>II. </a:t>
            </a:r>
            <a:r>
              <a:rPr lang="en-US" sz="3100" b="1"/>
              <a:t>EIT trong cấu hình </a:t>
            </a:r>
            <a:r>
              <a:rPr lang="en-US" sz="3100" b="1">
                <a:sym typeface="Symbol"/>
              </a:rPr>
              <a:t> chứa mức liên tục có cấu trúc</a:t>
            </a:r>
            <a:endParaRPr lang="en-US" sz="3100"/>
          </a:p>
          <a:p>
            <a:pPr algn="just">
              <a:lnSpc>
                <a:spcPct val="200000"/>
              </a:lnSpc>
            </a:pPr>
            <a:r>
              <a:rPr lang="en-US" sz="3100" b="1" smtClean="0"/>
              <a:t>III. </a:t>
            </a:r>
            <a:r>
              <a:rPr lang="en-US" sz="3100" b="1"/>
              <a:t>Các h</a:t>
            </a:r>
            <a:r>
              <a:rPr lang="vi-VN" sz="3100" b="1"/>
              <a:t>ướng</a:t>
            </a:r>
            <a:r>
              <a:rPr lang="en-US" sz="3100" b="1"/>
              <a:t> mở rộng. </a:t>
            </a:r>
            <a:endParaRPr lang="vi-VN" sz="3100" b="1"/>
          </a:p>
        </p:txBody>
      </p:sp>
    </p:spTree>
    <p:extLst>
      <p:ext uri="{BB962C8B-B14F-4D97-AF65-F5344CB8AC3E}">
        <p14:creationId xmlns:p14="http://schemas.microsoft.com/office/powerpoint/2010/main" val="211812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1"/>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1026" name="Picture 2" descr="C:\Users\Administrator\Downloads\Logo TDH Vinh mo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25960" y="-19110"/>
            <a:ext cx="6246440" cy="400110"/>
          </a:xfrm>
          <a:prstGeom prst="rect">
            <a:avLst/>
          </a:prstGeom>
        </p:spPr>
        <p:txBody>
          <a:bodyPr wrap="square">
            <a:spAutoFit/>
          </a:bodyPr>
          <a:lstStyle/>
          <a:p>
            <a:r>
              <a:rPr lang="en-US" sz="2000" b="1" dirty="0" smtClean="0"/>
              <a:t>I. </a:t>
            </a:r>
            <a:r>
              <a:rPr lang="en-US" sz="2000" b="1" dirty="0" err="1" smtClean="0"/>
              <a:t>Hiện</a:t>
            </a:r>
            <a:r>
              <a:rPr lang="en-US" sz="2000" b="1" dirty="0" smtClean="0"/>
              <a:t> </a:t>
            </a:r>
            <a:r>
              <a:rPr lang="en-US" sz="2000" b="1" dirty="0" err="1" smtClean="0"/>
              <a:t>tượng</a:t>
            </a:r>
            <a:r>
              <a:rPr lang="en-US" sz="2000" b="1" dirty="0" smtClean="0"/>
              <a:t> </a:t>
            </a:r>
            <a:r>
              <a:rPr lang="en-US" sz="2000" b="1" dirty="0" err="1" smtClean="0"/>
              <a:t>trong</a:t>
            </a:r>
            <a:r>
              <a:rPr lang="en-US" sz="2000" b="1" dirty="0" smtClean="0"/>
              <a:t> </a:t>
            </a:r>
            <a:r>
              <a:rPr lang="en-US" sz="2000" b="1" dirty="0" err="1" smtClean="0"/>
              <a:t>suốt</a:t>
            </a:r>
            <a:r>
              <a:rPr lang="en-US" sz="2000" b="1" dirty="0" smtClean="0"/>
              <a:t> </a:t>
            </a:r>
            <a:r>
              <a:rPr lang="en-US" sz="2000" b="1" dirty="0" err="1" smtClean="0"/>
              <a:t>cảm</a:t>
            </a:r>
            <a:r>
              <a:rPr lang="en-US" sz="2000" b="1" dirty="0" smtClean="0"/>
              <a:t> </a:t>
            </a:r>
            <a:r>
              <a:rPr lang="en-US" sz="2000" b="1" dirty="0" err="1" smtClean="0"/>
              <a:t>ứng</a:t>
            </a:r>
            <a:r>
              <a:rPr lang="en-US" sz="2000" b="1" dirty="0" smtClean="0"/>
              <a:t> </a:t>
            </a:r>
            <a:r>
              <a:rPr lang="en-US" sz="2000" b="1" dirty="0" err="1" smtClean="0"/>
              <a:t>điện</a:t>
            </a:r>
            <a:r>
              <a:rPr lang="en-US" sz="2000" b="1" dirty="0" smtClean="0"/>
              <a:t> </a:t>
            </a:r>
            <a:r>
              <a:rPr lang="en-US" sz="2000" b="1" dirty="0" err="1" smtClean="0"/>
              <a:t>từ</a:t>
            </a:r>
            <a:endParaRPr lang="en-US" sz="2000" dirty="0"/>
          </a:p>
        </p:txBody>
      </p:sp>
      <p:sp>
        <p:nvSpPr>
          <p:cNvPr id="3" name="Rectangle 2"/>
          <p:cNvSpPr/>
          <p:nvPr/>
        </p:nvSpPr>
        <p:spPr>
          <a:xfrm>
            <a:off x="179512" y="620688"/>
            <a:ext cx="8784429" cy="6093976"/>
          </a:xfrm>
          <a:prstGeom prst="rect">
            <a:avLst/>
          </a:prstGeom>
        </p:spPr>
        <p:txBody>
          <a:bodyPr wrap="square">
            <a:spAutoFit/>
          </a:bodyPr>
          <a:lstStyle/>
          <a:p>
            <a:pPr marL="457200" indent="-457200" algn="just">
              <a:lnSpc>
                <a:spcPct val="150000"/>
              </a:lnSpc>
              <a:buFont typeface="Wingdings" pitchFamily="2" charset="2"/>
              <a:buChar char="Ø"/>
            </a:pPr>
            <a:r>
              <a:rPr lang="en-US" sz="2600">
                <a:latin typeface="Times New Roman" pitchFamily="18" charset="0"/>
                <a:cs typeface="Times New Roman" pitchFamily="18" charset="0"/>
              </a:rPr>
              <a:t>T</a:t>
            </a:r>
            <a:r>
              <a:rPr lang="vi-VN" sz="2600">
                <a:latin typeface="Times New Roman" pitchFamily="18" charset="0"/>
                <a:cs typeface="Times New Roman" pitchFamily="18" charset="0"/>
              </a:rPr>
              <a:t>ươ</a:t>
            </a:r>
            <a:r>
              <a:rPr lang="en-US" sz="2600">
                <a:latin typeface="Times New Roman" pitchFamily="18" charset="0"/>
                <a:cs typeface="Times New Roman" pitchFamily="18" charset="0"/>
              </a:rPr>
              <a:t>ng </a:t>
            </a:r>
            <a:r>
              <a:rPr lang="pl-PL" sz="2600">
                <a:latin typeface="Times New Roman" pitchFamily="18" charset="0"/>
                <a:cs typeface="Times New Roman" pitchFamily="18" charset="0"/>
              </a:rPr>
              <a:t>tác kết hợp giữa trường laser với các nguyên tử hay phân tử dẫn tới những hiện tượng quang thú vị như bẫy độ cư trú, phát Laser không cần đảo lộn mật độ cư trú, hiện tượng trong suốt cảm ứng điện từ (EIT)... </a:t>
            </a:r>
            <a:endParaRPr lang="en-US" sz="2600" smtClean="0">
              <a:latin typeface="Times New Roman" pitchFamily="18" charset="0"/>
              <a:cs typeface="Times New Roman" pitchFamily="18" charset="0"/>
            </a:endParaRPr>
          </a:p>
          <a:p>
            <a:pPr marL="342900" indent="-342900" algn="just">
              <a:lnSpc>
                <a:spcPct val="150000"/>
              </a:lnSpc>
              <a:buFont typeface="Wingdings" pitchFamily="2" charset="2"/>
              <a:buChar char="Ø"/>
            </a:pPr>
            <a:r>
              <a:rPr lang="pt-BR" sz="2600" smtClean="0">
                <a:solidFill>
                  <a:srgbClr val="000000"/>
                </a:solidFill>
                <a:latin typeface="Times New Roman" pitchFamily="18" charset="0"/>
                <a:cs typeface="Times New Roman" pitchFamily="18" charset="0"/>
              </a:rPr>
              <a:t> Hiệu </a:t>
            </a:r>
            <a:r>
              <a:rPr lang="pt-BR" sz="2600">
                <a:solidFill>
                  <a:srgbClr val="000000"/>
                </a:solidFill>
                <a:latin typeface="Times New Roman" pitchFamily="18" charset="0"/>
                <a:cs typeface="Times New Roman" pitchFamily="18" charset="0"/>
              </a:rPr>
              <a:t>ứng trong suốt cảm ứng điện từ EIT là hiệu ứng làm giảm hệ số hấp thụ của môi trường đối với một chùm sáng có cường độ yếu (gọi là chùm dò) dưới sự kích thích của một chùm sáng có cường độ mạnh (gọi là chùm điều khiển hay chùm liên kết</a:t>
            </a:r>
            <a:r>
              <a:rPr lang="pt-BR" sz="2600" smtClean="0">
                <a:solidFill>
                  <a:srgbClr val="000000"/>
                </a:solidFill>
                <a:latin typeface="Times New Roman" pitchFamily="18" charset="0"/>
                <a:cs typeface="Times New Roman" pitchFamily="18" charset="0"/>
              </a:rPr>
              <a:t>).</a:t>
            </a:r>
          </a:p>
          <a:p>
            <a:pPr algn="just">
              <a:lnSpc>
                <a:spcPct val="150000"/>
              </a:lnSpc>
            </a:pPr>
            <a:endParaRPr lang="en-US" sz="2600">
              <a:latin typeface="Times New Roman" pitchFamily="18" charset="0"/>
              <a:cs typeface="Times New Roman" pitchFamily="18" charset="0"/>
            </a:endParaRPr>
          </a:p>
        </p:txBody>
      </p:sp>
    </p:spTree>
    <p:extLst>
      <p:ext uri="{BB962C8B-B14F-4D97-AF65-F5344CB8AC3E}">
        <p14:creationId xmlns:p14="http://schemas.microsoft.com/office/powerpoint/2010/main" val="32039323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05750"/>
          </a:xfrm>
        </p:spPr>
        <p:txBody>
          <a:bodyPr>
            <a:noAutofit/>
          </a:bodyPr>
          <a:lstStyle/>
          <a:p>
            <a:pPr lvl="0" algn="just">
              <a:lnSpc>
                <a:spcPct val="150000"/>
              </a:lnSpc>
              <a:spcBef>
                <a:spcPts val="0"/>
              </a:spcBef>
              <a:buFont typeface="Wingdings" pitchFamily="2" charset="2"/>
              <a:buChar char="Ø"/>
            </a:pPr>
            <a:r>
              <a:rPr lang="pl-PL" sz="2600">
                <a:solidFill>
                  <a:prstClr val="black"/>
                </a:solidFill>
                <a:latin typeface="Times New Roman" pitchFamily="18" charset="0"/>
                <a:cs typeface="Times New Roman" pitchFamily="18" charset="0"/>
              </a:rPr>
              <a:t>Có nhiều hiệu ứng giao thoa lượng tử liên quan tới  EIT và sự kết hợp không bức xạ đã được khảo sát trong hệ nguyên tử. Một trong những hiệu ứng đó là ánh sáng chậm, trong đó vận tốc nhóm của xung ánh sáng có thể giảm tới vài mét trên giây</a:t>
            </a:r>
            <a:endParaRPr lang="en-US" sz="2600">
              <a:solidFill>
                <a:prstClr val="black"/>
              </a:solidFill>
              <a:latin typeface="Times New Roman" pitchFamily="18" charset="0"/>
              <a:cs typeface="Times New Roman" pitchFamily="18" charset="0"/>
            </a:endParaRPr>
          </a:p>
          <a:p>
            <a:pPr algn="just">
              <a:lnSpc>
                <a:spcPct val="150000"/>
              </a:lnSpc>
              <a:spcBef>
                <a:spcPts val="0"/>
              </a:spcBef>
              <a:buFont typeface="Wingdings" pitchFamily="2" charset="2"/>
              <a:buChar char="Ø"/>
            </a:pPr>
            <a:r>
              <a:rPr lang="nl-NL" sz="2600">
                <a:solidFill>
                  <a:prstClr val="black"/>
                </a:solidFill>
                <a:latin typeface="Times New Roman" pitchFamily="18" charset="0"/>
                <a:cs typeface="Times New Roman" pitchFamily="18" charset="0"/>
              </a:rPr>
              <a:t>Đến nay, hiệu ứng EIT đã được phát triển mở ra nhiều lĩnh vực ứng dụng mới như: tạo các bộ chuyển mạch quang học, làm chậm vận tốc nhóm của ánh sáng, lưu trữ và xử lý thông tin l</a:t>
            </a:r>
            <a:r>
              <a:rPr lang="vi-VN" sz="2600">
                <a:solidFill>
                  <a:prstClr val="black"/>
                </a:solidFill>
                <a:latin typeface="Times New Roman" pitchFamily="18" charset="0"/>
                <a:cs typeface="Times New Roman" pitchFamily="18" charset="0"/>
              </a:rPr>
              <a:t>ư</a:t>
            </a:r>
            <a:r>
              <a:rPr lang="nl-NL" sz="2600">
                <a:solidFill>
                  <a:prstClr val="black"/>
                </a:solidFill>
                <a:latin typeface="Times New Roman" pitchFamily="18" charset="0"/>
                <a:cs typeface="Times New Roman" pitchFamily="18" charset="0"/>
              </a:rPr>
              <a:t>ợng tử, tăng cường hiệu suất các quá trình quang phi tuyến, phổ phân giải cao</a:t>
            </a:r>
            <a:r>
              <a:rPr lang="nl-NL" sz="2600" smtClean="0">
                <a:solidFill>
                  <a:prstClr val="black"/>
                </a:solidFill>
                <a:latin typeface="Times New Roman" pitchFamily="18" charset="0"/>
                <a:cs typeface="Times New Roman" pitchFamily="18" charset="0"/>
              </a:rPr>
              <a:t>...</a:t>
            </a:r>
            <a:endParaRPr lang="en-US" sz="2600">
              <a:solidFill>
                <a:prstClr val="black"/>
              </a:solidFill>
              <a:latin typeface="Times New Roman" pitchFamily="18" charset="0"/>
              <a:cs typeface="Times New Roman" pitchFamily="18" charset="0"/>
            </a:endParaRPr>
          </a:p>
        </p:txBody>
      </p:sp>
      <p:sp>
        <p:nvSpPr>
          <p:cNvPr id="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 name="Rectangle 5"/>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7" name="Picture 2" descr="C:\Users\Administrator\Downloads\Logo TDH Vinh mo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925960" y="-19110"/>
            <a:ext cx="6246440" cy="400110"/>
          </a:xfrm>
          <a:prstGeom prst="rect">
            <a:avLst/>
          </a:prstGeom>
        </p:spPr>
        <p:txBody>
          <a:bodyPr wrap="square">
            <a:spAutoFit/>
          </a:bodyPr>
          <a:lstStyle/>
          <a:p>
            <a:r>
              <a:rPr lang="en-US" sz="2000" b="1" dirty="0" smtClean="0"/>
              <a:t>I. </a:t>
            </a:r>
            <a:r>
              <a:rPr lang="en-US" sz="2000" b="1" dirty="0" err="1" smtClean="0"/>
              <a:t>Hiện</a:t>
            </a:r>
            <a:r>
              <a:rPr lang="en-US" sz="2000" b="1" dirty="0" smtClean="0"/>
              <a:t> </a:t>
            </a:r>
            <a:r>
              <a:rPr lang="en-US" sz="2000" b="1" dirty="0" err="1" smtClean="0"/>
              <a:t>tượng</a:t>
            </a:r>
            <a:r>
              <a:rPr lang="en-US" sz="2000" b="1" dirty="0" smtClean="0"/>
              <a:t> </a:t>
            </a:r>
            <a:r>
              <a:rPr lang="en-US" sz="2000" b="1" dirty="0" err="1" smtClean="0"/>
              <a:t>trong</a:t>
            </a:r>
            <a:r>
              <a:rPr lang="en-US" sz="2000" b="1" dirty="0" smtClean="0"/>
              <a:t> </a:t>
            </a:r>
            <a:r>
              <a:rPr lang="en-US" sz="2000" b="1" dirty="0" err="1" smtClean="0"/>
              <a:t>suốt</a:t>
            </a:r>
            <a:r>
              <a:rPr lang="en-US" sz="2000" b="1" dirty="0" smtClean="0"/>
              <a:t> </a:t>
            </a:r>
            <a:r>
              <a:rPr lang="en-US" sz="2000" b="1" dirty="0" err="1" smtClean="0"/>
              <a:t>cảm</a:t>
            </a:r>
            <a:r>
              <a:rPr lang="en-US" sz="2000" b="1" dirty="0" smtClean="0"/>
              <a:t> </a:t>
            </a:r>
            <a:r>
              <a:rPr lang="en-US" sz="2000" b="1" dirty="0" err="1" smtClean="0"/>
              <a:t>ứng</a:t>
            </a:r>
            <a:r>
              <a:rPr lang="en-US" sz="2000" b="1" dirty="0" smtClean="0"/>
              <a:t> </a:t>
            </a:r>
            <a:r>
              <a:rPr lang="en-US" sz="2000" b="1" dirty="0" err="1" smtClean="0"/>
              <a:t>điện</a:t>
            </a:r>
            <a:r>
              <a:rPr lang="en-US" sz="2000" b="1" dirty="0" smtClean="0"/>
              <a:t> </a:t>
            </a:r>
            <a:r>
              <a:rPr lang="en-US" sz="2000" b="1" dirty="0" err="1" smtClean="0"/>
              <a:t>từ</a:t>
            </a:r>
            <a:endParaRPr lang="en-US" sz="2000" dirty="0"/>
          </a:p>
        </p:txBody>
      </p:sp>
    </p:spTree>
    <p:extLst>
      <p:ext uri="{BB962C8B-B14F-4D97-AF65-F5344CB8AC3E}">
        <p14:creationId xmlns:p14="http://schemas.microsoft.com/office/powerpoint/2010/main" val="560213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 name="Rectangle 6"/>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8" name="Picture 2" descr="C:\Users\Administrator\Downloads\Logo TDH Vinh mo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925960" y="-19110"/>
            <a:ext cx="6246440" cy="400110"/>
          </a:xfrm>
          <a:prstGeom prst="rect">
            <a:avLst/>
          </a:prstGeom>
        </p:spPr>
        <p:txBody>
          <a:bodyPr wrap="square">
            <a:spAutoFit/>
          </a:bodyPr>
          <a:lstStyle/>
          <a:p>
            <a:r>
              <a:rPr lang="en-US" sz="2000" b="1" dirty="0" smtClean="0"/>
              <a:t>I. </a:t>
            </a:r>
            <a:r>
              <a:rPr lang="en-US" sz="2000" b="1" dirty="0" err="1" smtClean="0"/>
              <a:t>Hiện</a:t>
            </a:r>
            <a:r>
              <a:rPr lang="en-US" sz="2000" b="1" dirty="0" smtClean="0"/>
              <a:t> </a:t>
            </a:r>
            <a:r>
              <a:rPr lang="en-US" sz="2000" b="1" dirty="0" err="1" smtClean="0"/>
              <a:t>tượng</a:t>
            </a:r>
            <a:r>
              <a:rPr lang="en-US" sz="2000" b="1" dirty="0" smtClean="0"/>
              <a:t> </a:t>
            </a:r>
            <a:r>
              <a:rPr lang="en-US" sz="2000" b="1" dirty="0" err="1" smtClean="0"/>
              <a:t>trong</a:t>
            </a:r>
            <a:r>
              <a:rPr lang="en-US" sz="2000" b="1" dirty="0" smtClean="0"/>
              <a:t> </a:t>
            </a:r>
            <a:r>
              <a:rPr lang="en-US" sz="2000" b="1" dirty="0" err="1" smtClean="0"/>
              <a:t>suốt</a:t>
            </a:r>
            <a:r>
              <a:rPr lang="en-US" sz="2000" b="1" dirty="0" smtClean="0"/>
              <a:t> </a:t>
            </a:r>
            <a:r>
              <a:rPr lang="en-US" sz="2000" b="1" dirty="0" err="1" smtClean="0"/>
              <a:t>cảm</a:t>
            </a:r>
            <a:r>
              <a:rPr lang="en-US" sz="2000" b="1" dirty="0" smtClean="0"/>
              <a:t> </a:t>
            </a:r>
            <a:r>
              <a:rPr lang="en-US" sz="2000" b="1" dirty="0" err="1" smtClean="0"/>
              <a:t>ứng</a:t>
            </a:r>
            <a:r>
              <a:rPr lang="en-US" sz="2000" b="1" dirty="0" smtClean="0"/>
              <a:t> </a:t>
            </a:r>
            <a:r>
              <a:rPr lang="en-US" sz="2000" b="1" dirty="0" err="1" smtClean="0"/>
              <a:t>điện</a:t>
            </a:r>
            <a:r>
              <a:rPr lang="en-US" sz="2000" b="1" dirty="0" smtClean="0"/>
              <a:t> </a:t>
            </a:r>
            <a:r>
              <a:rPr lang="en-US" sz="2000" b="1" dirty="0" err="1" smtClean="0"/>
              <a:t>từ</a:t>
            </a:r>
            <a:endParaRPr lang="en-US" sz="2000" dirty="0"/>
          </a:p>
        </p:txBody>
      </p:sp>
      <p:pic>
        <p:nvPicPr>
          <p:cNvPr id="10" name="Picture 3"/>
          <p:cNvPicPr>
            <a:picLocks noGrp="1" noChangeAspect="1" noChangeArrowheads="1"/>
          </p:cNvPicPr>
          <p:nvPr>
            <p:ph idx="1"/>
          </p:nvPr>
        </p:nvPicPr>
        <p:blipFill>
          <a:blip r:embed="rId3"/>
          <a:srcRect/>
          <a:stretch>
            <a:fillRect/>
          </a:stretch>
        </p:blipFill>
        <p:spPr bwMode="auto">
          <a:xfrm>
            <a:off x="611561" y="456350"/>
            <a:ext cx="7920879" cy="4988874"/>
          </a:xfrm>
          <a:prstGeom prst="rect">
            <a:avLst/>
          </a:prstGeom>
          <a:solidFill>
            <a:schemeClr val="bg2"/>
          </a:solidFill>
          <a:ln w="9525">
            <a:noFill/>
            <a:miter lim="800000"/>
            <a:headEnd/>
            <a:tailEnd/>
          </a:ln>
        </p:spPr>
      </p:pic>
      <p:sp>
        <p:nvSpPr>
          <p:cNvPr id="11" name="TextBox 2"/>
          <p:cNvSpPr txBox="1">
            <a:spLocks noChangeArrowheads="1"/>
          </p:cNvSpPr>
          <p:nvPr/>
        </p:nvSpPr>
        <p:spPr bwMode="auto">
          <a:xfrm>
            <a:off x="950912" y="5733256"/>
            <a:ext cx="7653536" cy="646113"/>
          </a:xfrm>
          <a:prstGeom prst="rect">
            <a:avLst/>
          </a:prstGeom>
          <a:noFill/>
          <a:ln w="9525">
            <a:noFill/>
            <a:miter lim="800000"/>
            <a:headEnd/>
            <a:tailEnd/>
          </a:ln>
        </p:spPr>
        <p:txBody>
          <a:bodyPr wrap="square">
            <a:spAutoFit/>
          </a:bodyPr>
          <a:lstStyle/>
          <a:p>
            <a:r>
              <a:rPr lang="en-US" b="1"/>
              <a:t>Hình 1.1</a:t>
            </a:r>
            <a:r>
              <a:rPr lang="en-US"/>
              <a:t>: </a:t>
            </a:r>
            <a:r>
              <a:rPr lang="en-US" i="1"/>
              <a:t>Các cấu hình đơn giản nhất của EIT, sơ đồ bậc thang với E</a:t>
            </a:r>
            <a:r>
              <a:rPr lang="en-US" i="1" baseline="-25000"/>
              <a:t>1</a:t>
            </a:r>
            <a:r>
              <a:rPr lang="en-US" i="1"/>
              <a:t>&lt; E</a:t>
            </a:r>
            <a:r>
              <a:rPr lang="en-US" i="1" baseline="-25000"/>
              <a:t>3</a:t>
            </a:r>
            <a:r>
              <a:rPr lang="en-US" i="1"/>
              <a:t>&lt;E</a:t>
            </a:r>
            <a:r>
              <a:rPr lang="en-US" i="1" baseline="-25000"/>
              <a:t>2</a:t>
            </a:r>
            <a:r>
              <a:rPr lang="en-US" i="1" smtClean="0"/>
              <a:t>;</a:t>
            </a:r>
          </a:p>
          <a:p>
            <a:r>
              <a:rPr lang="en-US" i="1" smtClean="0"/>
              <a:t> </a:t>
            </a:r>
            <a:r>
              <a:rPr lang="en-US" i="1"/>
              <a:t>Sơ đồ Lam đa với E</a:t>
            </a:r>
            <a:r>
              <a:rPr lang="en-US" i="1" baseline="-25000"/>
              <a:t>1</a:t>
            </a:r>
            <a:r>
              <a:rPr lang="en-US" i="1"/>
              <a:t>&lt;E</a:t>
            </a:r>
            <a:r>
              <a:rPr lang="en-US" i="1" baseline="-25000"/>
              <a:t>2</a:t>
            </a:r>
            <a:r>
              <a:rPr lang="en-US" i="1"/>
              <a:t>&lt;E</a:t>
            </a:r>
            <a:r>
              <a:rPr lang="en-US" i="1" baseline="-25000"/>
              <a:t>3</a:t>
            </a:r>
            <a:r>
              <a:rPr lang="en-US" i="1"/>
              <a:t>; Sơ đồ chữ V với E</a:t>
            </a:r>
            <a:r>
              <a:rPr lang="en-US" i="1" baseline="-25000"/>
              <a:t>3</a:t>
            </a:r>
            <a:r>
              <a:rPr lang="en-US" i="1"/>
              <a:t>&lt;E</a:t>
            </a:r>
            <a:r>
              <a:rPr lang="en-US" i="1" baseline="-25000"/>
              <a:t>1</a:t>
            </a:r>
            <a:r>
              <a:rPr lang="en-US" i="1"/>
              <a:t> và E</a:t>
            </a:r>
            <a:r>
              <a:rPr lang="en-US" i="1" baseline="-25000"/>
              <a:t>3</a:t>
            </a:r>
            <a:r>
              <a:rPr lang="en-US" i="1"/>
              <a:t>&lt;E</a:t>
            </a:r>
            <a:r>
              <a:rPr lang="en-US" i="1" baseline="-25000"/>
              <a:t>2</a:t>
            </a:r>
            <a:r>
              <a:rPr lang="en-US" i="1"/>
              <a:t>.</a:t>
            </a:r>
            <a:endParaRPr lang="en-US"/>
          </a:p>
        </p:txBody>
      </p:sp>
    </p:spTree>
    <p:extLst>
      <p:ext uri="{BB962C8B-B14F-4D97-AF65-F5344CB8AC3E}">
        <p14:creationId xmlns:p14="http://schemas.microsoft.com/office/powerpoint/2010/main" val="1319071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2067" y="404664"/>
            <a:ext cx="8434733" cy="5905750"/>
          </a:xfrm>
        </p:spPr>
        <p:txBody>
          <a:bodyPr>
            <a:noAutofit/>
          </a:bodyPr>
          <a:lstStyle/>
          <a:p>
            <a:pPr lvl="0" algn="just">
              <a:spcBef>
                <a:spcPts val="0"/>
              </a:spcBef>
              <a:buFont typeface="Wingdings" pitchFamily="2" charset="2"/>
              <a:buChar char="Ø"/>
            </a:pPr>
            <a:r>
              <a:rPr lang="vi-VN" sz="2400" b="1">
                <a:solidFill>
                  <a:prstClr val="black"/>
                </a:solidFill>
                <a:latin typeface="Times New Roman" pitchFamily="18" charset="0"/>
                <a:cs typeface="Times New Roman" pitchFamily="18" charset="0"/>
              </a:rPr>
              <a:t>Hiện tượng trong suốt cảm ứng điện từ đối với hệ nguyên tử ba mức có cấu hình </a:t>
            </a:r>
            <a:r>
              <a:rPr lang="vi-VN" sz="2400" b="1" smtClean="0">
                <a:solidFill>
                  <a:prstClr val="black"/>
                </a:solidFill>
                <a:latin typeface="Times New Roman" pitchFamily="18" charset="0"/>
                <a:cs typeface="Times New Roman" pitchFamily="18" charset="0"/>
              </a:rPr>
              <a:t>Lam</a:t>
            </a:r>
            <a:r>
              <a:rPr lang="en-US" sz="2400" b="1">
                <a:solidFill>
                  <a:prstClr val="black"/>
                </a:solidFill>
                <a:latin typeface="Times New Roman" pitchFamily="18" charset="0"/>
                <a:cs typeface="Times New Roman" pitchFamily="18" charset="0"/>
              </a:rPr>
              <a:t> </a:t>
            </a:r>
            <a:r>
              <a:rPr lang="vi-VN" sz="2400" b="1">
                <a:solidFill>
                  <a:prstClr val="black"/>
                </a:solidFill>
                <a:latin typeface="Times New Roman" pitchFamily="18" charset="0"/>
                <a:cs typeface="Times New Roman" pitchFamily="18" charset="0"/>
              </a:rPr>
              <a:t>đa</a:t>
            </a:r>
            <a:endParaRPr lang="en-US" sz="2400" b="1">
              <a:solidFill>
                <a:prstClr val="black"/>
              </a:solidFill>
              <a:latin typeface="Times New Roman" pitchFamily="18" charset="0"/>
              <a:cs typeface="Times New Roman" pitchFamily="18" charset="0"/>
            </a:endParaRPr>
          </a:p>
        </p:txBody>
      </p:sp>
      <p:sp>
        <p:nvSpPr>
          <p:cNvPr id="5"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 name="Rectangle 6"/>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8" name="Picture 2" descr="C:\Users\Administrator\Downloads\Logo TDH Vinh mo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925960" y="-19110"/>
            <a:ext cx="6246440" cy="400110"/>
          </a:xfrm>
          <a:prstGeom prst="rect">
            <a:avLst/>
          </a:prstGeom>
        </p:spPr>
        <p:txBody>
          <a:bodyPr wrap="square">
            <a:spAutoFit/>
          </a:bodyPr>
          <a:lstStyle/>
          <a:p>
            <a:r>
              <a:rPr lang="en-US" sz="2000" b="1" dirty="0" smtClean="0"/>
              <a:t>I. </a:t>
            </a:r>
            <a:r>
              <a:rPr lang="en-US" sz="2000" b="1" dirty="0" err="1" smtClean="0"/>
              <a:t>Hiện</a:t>
            </a:r>
            <a:r>
              <a:rPr lang="en-US" sz="2000" b="1" dirty="0" smtClean="0"/>
              <a:t> </a:t>
            </a:r>
            <a:r>
              <a:rPr lang="en-US" sz="2000" b="1" dirty="0" err="1" smtClean="0"/>
              <a:t>tượng</a:t>
            </a:r>
            <a:r>
              <a:rPr lang="en-US" sz="2000" b="1" dirty="0" smtClean="0"/>
              <a:t> </a:t>
            </a:r>
            <a:r>
              <a:rPr lang="en-US" sz="2000" b="1" dirty="0" err="1" smtClean="0"/>
              <a:t>trong</a:t>
            </a:r>
            <a:r>
              <a:rPr lang="en-US" sz="2000" b="1" dirty="0" smtClean="0"/>
              <a:t> </a:t>
            </a:r>
            <a:r>
              <a:rPr lang="en-US" sz="2000" b="1" dirty="0" err="1" smtClean="0"/>
              <a:t>suốt</a:t>
            </a:r>
            <a:r>
              <a:rPr lang="en-US" sz="2000" b="1" dirty="0" smtClean="0"/>
              <a:t> </a:t>
            </a:r>
            <a:r>
              <a:rPr lang="en-US" sz="2000" b="1" dirty="0" err="1" smtClean="0"/>
              <a:t>cảm</a:t>
            </a:r>
            <a:r>
              <a:rPr lang="en-US" sz="2000" b="1" dirty="0" smtClean="0"/>
              <a:t> </a:t>
            </a:r>
            <a:r>
              <a:rPr lang="en-US" sz="2000" b="1" dirty="0" err="1" smtClean="0"/>
              <a:t>ứng</a:t>
            </a:r>
            <a:r>
              <a:rPr lang="en-US" sz="2000" b="1" dirty="0" smtClean="0"/>
              <a:t> </a:t>
            </a:r>
            <a:r>
              <a:rPr lang="en-US" sz="2000" b="1" dirty="0" err="1" smtClean="0"/>
              <a:t>điện</a:t>
            </a:r>
            <a:r>
              <a:rPr lang="en-US" sz="2000" b="1" dirty="0" smtClean="0"/>
              <a:t> </a:t>
            </a:r>
            <a:r>
              <a:rPr lang="en-US" sz="2000" b="1" dirty="0" err="1" smtClean="0"/>
              <a:t>từ</a:t>
            </a:r>
            <a:endParaRPr lang="en-US" sz="2000" dirty="0"/>
          </a:p>
        </p:txBody>
      </p:sp>
      <p:pic>
        <p:nvPicPr>
          <p:cNvPr id="10" name="Picture 12" descr="fig2_3"/>
          <p:cNvPicPr>
            <a:picLocks noChangeAspect="1" noChangeArrowheads="1"/>
          </p:cNvPicPr>
          <p:nvPr/>
        </p:nvPicPr>
        <p:blipFill>
          <a:blip r:embed="rId3"/>
          <a:srcRect/>
          <a:stretch>
            <a:fillRect/>
          </a:stretch>
        </p:blipFill>
        <p:spPr bwMode="auto">
          <a:xfrm>
            <a:off x="373063" y="1124744"/>
            <a:ext cx="8466137" cy="4876800"/>
          </a:xfrm>
          <a:prstGeom prst="rect">
            <a:avLst/>
          </a:prstGeom>
          <a:noFill/>
          <a:ln w="9525">
            <a:noFill/>
            <a:miter lim="800000"/>
            <a:headEnd/>
            <a:tailEnd/>
          </a:ln>
        </p:spPr>
      </p:pic>
      <p:sp>
        <p:nvSpPr>
          <p:cNvPr id="11" name="Rectangle 6"/>
          <p:cNvSpPr>
            <a:spLocks noChangeArrowheads="1"/>
          </p:cNvSpPr>
          <p:nvPr/>
        </p:nvSpPr>
        <p:spPr bwMode="auto">
          <a:xfrm>
            <a:off x="250825" y="5889327"/>
            <a:ext cx="8816975" cy="708025"/>
          </a:xfrm>
          <a:prstGeom prst="rect">
            <a:avLst/>
          </a:prstGeom>
          <a:noFill/>
          <a:ln w="9525">
            <a:noFill/>
            <a:miter lim="800000"/>
            <a:headEnd/>
            <a:tailEnd/>
          </a:ln>
          <a:effectLst/>
        </p:spPr>
        <p:txBody>
          <a:bodyPr wrap="none" anchor="ctr">
            <a:spAutoFit/>
          </a:bodyPr>
          <a:lstStyle/>
          <a:p>
            <a:pPr algn="ctr" eaLnBrk="0" hangingPunct="0"/>
            <a:r>
              <a:rPr lang="en-US" sz="2000" b="1">
                <a:latin typeface="Times New Roman" pitchFamily="18" charset="0"/>
                <a:cs typeface="Times New Roman" pitchFamily="18" charset="0"/>
              </a:rPr>
              <a:t>H</a:t>
            </a:r>
            <a:r>
              <a:rPr lang="en-US" sz="2000" b="1">
                <a:cs typeface="Times New Roman" pitchFamily="18" charset="0"/>
              </a:rPr>
              <a:t>ì</a:t>
            </a:r>
            <a:r>
              <a:rPr lang="en-US" sz="2000" b="1">
                <a:latin typeface="Times New Roman" pitchFamily="18" charset="0"/>
                <a:cs typeface="Times New Roman" pitchFamily="18" charset="0"/>
              </a:rPr>
              <a:t>nh 1.2</a:t>
            </a:r>
            <a:r>
              <a:rPr lang="en-US" sz="2000" i="1">
                <a:latin typeface="Times New Roman" pitchFamily="18" charset="0"/>
                <a:cs typeface="Times New Roman" pitchFamily="18" charset="0"/>
              </a:rPr>
              <a:t>: Đường cong hấp thụ v</a:t>
            </a:r>
            <a:r>
              <a:rPr lang="en-US" sz="2000" i="1">
                <a:cs typeface="Times New Roman" pitchFamily="18" charset="0"/>
              </a:rPr>
              <a:t>à</a:t>
            </a:r>
            <a:r>
              <a:rPr lang="en-US" sz="2000" i="1">
                <a:latin typeface="Times New Roman" pitchFamily="18" charset="0"/>
                <a:cs typeface="Times New Roman" pitchFamily="18" charset="0"/>
              </a:rPr>
              <a:t> t</a:t>
            </a:r>
            <a:r>
              <a:rPr lang="en-US" sz="2000" i="1">
                <a:cs typeface="Times New Roman" pitchFamily="18" charset="0"/>
              </a:rPr>
              <a:t>á</a:t>
            </a:r>
            <a:r>
              <a:rPr lang="en-US" sz="2000" i="1">
                <a:latin typeface="Times New Roman" pitchFamily="18" charset="0"/>
                <a:cs typeface="Times New Roman" pitchFamily="18" charset="0"/>
              </a:rPr>
              <a:t>n sắc phụ thuộc v</a:t>
            </a:r>
            <a:r>
              <a:rPr lang="en-US" sz="2000" i="1">
                <a:cs typeface="Times New Roman" pitchFamily="18" charset="0"/>
              </a:rPr>
              <a:t>à</a:t>
            </a:r>
            <a:r>
              <a:rPr lang="en-US" sz="2000" i="1">
                <a:latin typeface="Times New Roman" pitchFamily="18" charset="0"/>
                <a:cs typeface="Times New Roman" pitchFamily="18" charset="0"/>
              </a:rPr>
              <a:t>o độ lệch tần của ch</a:t>
            </a:r>
            <a:r>
              <a:rPr lang="en-US" sz="2000" i="1">
                <a:cs typeface="Times New Roman" pitchFamily="18" charset="0"/>
              </a:rPr>
              <a:t>ù</a:t>
            </a:r>
            <a:r>
              <a:rPr lang="en-US" sz="2000" i="1">
                <a:latin typeface="Times New Roman" pitchFamily="18" charset="0"/>
                <a:cs typeface="Times New Roman" pitchFamily="18" charset="0"/>
              </a:rPr>
              <a:t>m dò. </a:t>
            </a:r>
          </a:p>
          <a:p>
            <a:pPr algn="ctr" eaLnBrk="0" hangingPunct="0"/>
            <a:r>
              <a:rPr lang="en-US" sz="2000" i="1">
                <a:latin typeface="Times New Roman" pitchFamily="18" charset="0"/>
                <a:cs typeface="Times New Roman" pitchFamily="18" charset="0"/>
              </a:rPr>
              <a:t>C</a:t>
            </a:r>
            <a:r>
              <a:rPr lang="en-US" sz="2000" i="1">
                <a:cs typeface="Times New Roman" pitchFamily="18" charset="0"/>
              </a:rPr>
              <a:t>á</a:t>
            </a:r>
            <a:r>
              <a:rPr lang="en-US" sz="2000" i="1">
                <a:latin typeface="Times New Roman" pitchFamily="18" charset="0"/>
                <a:cs typeface="Times New Roman" pitchFamily="18" charset="0"/>
              </a:rPr>
              <a:t>c tham số được chuẩn h</a:t>
            </a:r>
            <a:r>
              <a:rPr lang="en-US" sz="2000" i="1">
                <a:cs typeface="Times New Roman" pitchFamily="18" charset="0"/>
              </a:rPr>
              <a:t>ó</a:t>
            </a:r>
            <a:r>
              <a:rPr lang="en-US" sz="2000" i="1">
                <a:latin typeface="Times New Roman" pitchFamily="18" charset="0"/>
                <a:cs typeface="Times New Roman" pitchFamily="18" charset="0"/>
              </a:rPr>
              <a:t>a theo  đơn vị </a:t>
            </a:r>
            <a:endParaRPr lang="en-US" sz="2000"/>
          </a:p>
        </p:txBody>
      </p:sp>
    </p:spTree>
    <p:extLst>
      <p:ext uri="{BB962C8B-B14F-4D97-AF65-F5344CB8AC3E}">
        <p14:creationId xmlns:p14="http://schemas.microsoft.com/office/powerpoint/2010/main" val="1255414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 name="Rectangle 6"/>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8" name="Picture 2" descr="C:\Users\Administrator\Downloads\Logo TDH Vinh mo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925960" y="-19110"/>
            <a:ext cx="6246440" cy="400110"/>
          </a:xfrm>
          <a:prstGeom prst="rect">
            <a:avLst/>
          </a:prstGeom>
        </p:spPr>
        <p:txBody>
          <a:bodyPr wrap="square">
            <a:spAutoFit/>
          </a:bodyPr>
          <a:lstStyle/>
          <a:p>
            <a:r>
              <a:rPr lang="en-US" sz="2000" b="1" dirty="0" smtClean="0"/>
              <a:t>I. </a:t>
            </a:r>
            <a:r>
              <a:rPr lang="en-US" sz="2000" b="1" dirty="0" err="1" smtClean="0"/>
              <a:t>Hiện</a:t>
            </a:r>
            <a:r>
              <a:rPr lang="en-US" sz="2000" b="1" dirty="0" smtClean="0"/>
              <a:t> </a:t>
            </a:r>
            <a:r>
              <a:rPr lang="en-US" sz="2000" b="1" dirty="0" err="1" smtClean="0"/>
              <a:t>tượng</a:t>
            </a:r>
            <a:r>
              <a:rPr lang="en-US" sz="2000" b="1" dirty="0" smtClean="0"/>
              <a:t> </a:t>
            </a:r>
            <a:r>
              <a:rPr lang="en-US" sz="2000" b="1" dirty="0" err="1" smtClean="0"/>
              <a:t>trong</a:t>
            </a:r>
            <a:r>
              <a:rPr lang="en-US" sz="2000" b="1" dirty="0" smtClean="0"/>
              <a:t> </a:t>
            </a:r>
            <a:r>
              <a:rPr lang="en-US" sz="2000" b="1" dirty="0" err="1" smtClean="0"/>
              <a:t>suốt</a:t>
            </a:r>
            <a:r>
              <a:rPr lang="en-US" sz="2000" b="1" dirty="0" smtClean="0"/>
              <a:t> </a:t>
            </a:r>
            <a:r>
              <a:rPr lang="en-US" sz="2000" b="1" dirty="0" err="1" smtClean="0"/>
              <a:t>cảm</a:t>
            </a:r>
            <a:r>
              <a:rPr lang="en-US" sz="2000" b="1" dirty="0" smtClean="0"/>
              <a:t> </a:t>
            </a:r>
            <a:r>
              <a:rPr lang="en-US" sz="2000" b="1" dirty="0" err="1" smtClean="0"/>
              <a:t>ứng</a:t>
            </a:r>
            <a:r>
              <a:rPr lang="en-US" sz="2000" b="1" dirty="0" smtClean="0"/>
              <a:t> </a:t>
            </a:r>
            <a:r>
              <a:rPr lang="en-US" sz="2000" b="1" dirty="0" err="1" smtClean="0"/>
              <a:t>điện</a:t>
            </a:r>
            <a:r>
              <a:rPr lang="en-US" sz="2000" b="1" dirty="0" smtClean="0"/>
              <a:t> </a:t>
            </a:r>
            <a:r>
              <a:rPr lang="en-US" sz="2000" b="1" dirty="0" err="1" smtClean="0"/>
              <a:t>từ</a:t>
            </a:r>
            <a:endParaRPr lang="en-US" sz="2000" dirty="0"/>
          </a:p>
        </p:txBody>
      </p:sp>
      <p:pic>
        <p:nvPicPr>
          <p:cNvPr id="10" name="Picture 4" descr="fig2_4"/>
          <p:cNvPicPr>
            <a:picLocks noGrp="1" noChangeAspect="1" noChangeArrowheads="1"/>
          </p:cNvPicPr>
          <p:nvPr>
            <p:ph idx="1"/>
          </p:nvPr>
        </p:nvPicPr>
        <p:blipFill>
          <a:blip r:embed="rId4"/>
          <a:srcRect/>
          <a:stretch>
            <a:fillRect/>
          </a:stretch>
        </p:blipFill>
        <p:spPr bwMode="auto">
          <a:xfrm>
            <a:off x="899592" y="393702"/>
            <a:ext cx="7560840" cy="5136776"/>
          </a:xfrm>
          <a:prstGeom prst="rect">
            <a:avLst/>
          </a:prstGeom>
          <a:noFill/>
          <a:ln w="9525">
            <a:noFill/>
            <a:miter lim="800000"/>
            <a:headEnd/>
            <a:tailEnd/>
          </a:ln>
        </p:spPr>
      </p:pic>
      <p:sp>
        <p:nvSpPr>
          <p:cNvPr id="11" name="TextBox 10"/>
          <p:cNvSpPr txBox="1"/>
          <p:nvPr/>
        </p:nvSpPr>
        <p:spPr>
          <a:xfrm>
            <a:off x="827584" y="5530006"/>
            <a:ext cx="7632848" cy="646331"/>
          </a:xfrm>
          <a:prstGeom prst="rect">
            <a:avLst/>
          </a:prstGeom>
          <a:noFill/>
        </p:spPr>
        <p:txBody>
          <a:bodyPr wrap="square" rtlCol="0">
            <a:spAutoFit/>
          </a:bodyPr>
          <a:lstStyle/>
          <a:p>
            <a:r>
              <a:rPr lang="en-US" b="1"/>
              <a:t>Hình 1.4</a:t>
            </a:r>
            <a:r>
              <a:rPr lang="en-US"/>
              <a:t>: </a:t>
            </a:r>
            <a:r>
              <a:rPr lang="en-US" i="1"/>
              <a:t>Phổ hấp thụ khi tính đến phân rã của quá trình dịch chuyển               trong đơn vị       ,          </a:t>
            </a:r>
            <a:r>
              <a:rPr lang="en-US" i="1" smtClean="0"/>
              <a:t> (</a:t>
            </a:r>
            <a:r>
              <a:rPr lang="en-US" i="1"/>
              <a:t>a),        </a:t>
            </a:r>
            <a:r>
              <a:rPr lang="en-US" i="1" smtClean="0"/>
              <a:t>          (</a:t>
            </a:r>
            <a:r>
              <a:rPr lang="en-US" i="1"/>
              <a:t>b),            </a:t>
            </a:r>
            <a:r>
              <a:rPr lang="en-US" i="1" smtClean="0"/>
              <a:t>        (</a:t>
            </a:r>
            <a:r>
              <a:rPr lang="en-US" i="1"/>
              <a:t>c),                    </a:t>
            </a:r>
            <a:r>
              <a:rPr lang="en-US" smtClean="0"/>
              <a:t> (</a:t>
            </a:r>
            <a:r>
              <a:rPr lang="en-US"/>
              <a:t>d)</a:t>
            </a:r>
          </a:p>
        </p:txBody>
      </p:sp>
      <p:graphicFrame>
        <p:nvGraphicFramePr>
          <p:cNvPr id="12" name="Object 11"/>
          <p:cNvGraphicFramePr>
            <a:graphicFrameLocks noChangeAspect="1"/>
          </p:cNvGraphicFramePr>
          <p:nvPr>
            <p:extLst>
              <p:ext uri="{D42A27DB-BD31-4B8C-83A1-F6EECF244321}">
                <p14:modId xmlns:p14="http://schemas.microsoft.com/office/powerpoint/2010/main" val="2189140305"/>
              </p:ext>
            </p:extLst>
          </p:nvPr>
        </p:nvGraphicFramePr>
        <p:xfrm>
          <a:off x="7286575" y="5589240"/>
          <a:ext cx="885825" cy="304800"/>
        </p:xfrm>
        <a:graphic>
          <a:graphicData uri="http://schemas.openxmlformats.org/presentationml/2006/ole">
            <mc:AlternateContent xmlns:mc="http://schemas.openxmlformats.org/markup-compatibility/2006">
              <mc:Choice xmlns:v="urn:schemas-microsoft-com:vml" Requires="v">
                <p:oleObj spid="_x0000_s76994" r:id="rId5" imgW="583947" imgH="203112" progId="Equation.DSMT4">
                  <p:embed/>
                </p:oleObj>
              </mc:Choice>
              <mc:Fallback>
                <p:oleObj r:id="rId5" imgW="583947" imgH="203112"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86575" y="5589240"/>
                        <a:ext cx="885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55892343"/>
              </p:ext>
            </p:extLst>
          </p:nvPr>
        </p:nvGraphicFramePr>
        <p:xfrm>
          <a:off x="2106960" y="5784304"/>
          <a:ext cx="304800" cy="381000"/>
        </p:xfrm>
        <a:graphic>
          <a:graphicData uri="http://schemas.openxmlformats.org/presentationml/2006/ole">
            <mc:AlternateContent xmlns:mc="http://schemas.openxmlformats.org/markup-compatibility/2006">
              <mc:Choice xmlns:v="urn:schemas-microsoft-com:vml" Requires="v">
                <p:oleObj spid="_x0000_s76995" r:id="rId7" imgW="152334" imgH="228501" progId="Equation.DSMT4">
                  <p:embed/>
                </p:oleObj>
              </mc:Choice>
              <mc:Fallback>
                <p:oleObj r:id="rId7" imgW="152334" imgH="228501"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6960" y="5784304"/>
                        <a:ext cx="304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929040006"/>
              </p:ext>
            </p:extLst>
          </p:nvPr>
        </p:nvGraphicFramePr>
        <p:xfrm>
          <a:off x="2434357" y="5805264"/>
          <a:ext cx="625475" cy="381000"/>
        </p:xfrm>
        <a:graphic>
          <a:graphicData uri="http://schemas.openxmlformats.org/presentationml/2006/ole">
            <mc:AlternateContent xmlns:mc="http://schemas.openxmlformats.org/markup-compatibility/2006">
              <mc:Choice xmlns:v="urn:schemas-microsoft-com:vml" Requires="v">
                <p:oleObj spid="_x0000_s76996" r:id="rId9" imgW="393529" imgH="228501" progId="Equation.DSMT4">
                  <p:embed/>
                </p:oleObj>
              </mc:Choice>
              <mc:Fallback>
                <p:oleObj r:id="rId9" imgW="393529" imgH="228501"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4357" y="5805264"/>
                        <a:ext cx="6254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836806718"/>
              </p:ext>
            </p:extLst>
          </p:nvPr>
        </p:nvGraphicFramePr>
        <p:xfrm>
          <a:off x="3419872" y="5856312"/>
          <a:ext cx="822325" cy="381000"/>
        </p:xfrm>
        <a:graphic>
          <a:graphicData uri="http://schemas.openxmlformats.org/presentationml/2006/ole">
            <mc:AlternateContent xmlns:mc="http://schemas.openxmlformats.org/markup-compatibility/2006">
              <mc:Choice xmlns:v="urn:schemas-microsoft-com:vml" Requires="v">
                <p:oleObj spid="_x0000_s76997" r:id="rId11" imgW="508000" imgH="228600" progId="Equation.DSMT4">
                  <p:embed/>
                </p:oleObj>
              </mc:Choice>
              <mc:Fallback>
                <p:oleObj r:id="rId11" imgW="508000" imgH="228600" progId="Equation.DSMT4">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9872" y="5856312"/>
                        <a:ext cx="8223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443750996"/>
              </p:ext>
            </p:extLst>
          </p:nvPr>
        </p:nvGraphicFramePr>
        <p:xfrm>
          <a:off x="4601195" y="5856312"/>
          <a:ext cx="1050925" cy="381000"/>
        </p:xfrm>
        <a:graphic>
          <a:graphicData uri="http://schemas.openxmlformats.org/presentationml/2006/ole">
            <mc:AlternateContent xmlns:mc="http://schemas.openxmlformats.org/markup-compatibility/2006">
              <mc:Choice xmlns:v="urn:schemas-microsoft-com:vml" Requires="v">
                <p:oleObj spid="_x0000_s76998" r:id="rId13" imgW="660400" imgH="228600" progId="Equation.DSMT4">
                  <p:embed/>
                </p:oleObj>
              </mc:Choice>
              <mc:Fallback>
                <p:oleObj r:id="rId13" imgW="660400" imgH="228600" progId="Equation.DSMT4">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01195" y="5856312"/>
                        <a:ext cx="10509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559662335"/>
              </p:ext>
            </p:extLst>
          </p:nvPr>
        </p:nvGraphicFramePr>
        <p:xfrm>
          <a:off x="6156176" y="5808835"/>
          <a:ext cx="720080" cy="428477"/>
        </p:xfrm>
        <a:graphic>
          <a:graphicData uri="http://schemas.openxmlformats.org/presentationml/2006/ole">
            <mc:AlternateContent xmlns:mc="http://schemas.openxmlformats.org/markup-compatibility/2006">
              <mc:Choice xmlns:v="urn:schemas-microsoft-com:vml" Requires="v">
                <p:oleObj spid="_x0000_s76999" r:id="rId15" imgW="406224" imgH="228501" progId="Equation.DSMT4">
                  <p:embed/>
                </p:oleObj>
              </mc:Choice>
              <mc:Fallback>
                <p:oleObj r:id="rId15" imgW="406224" imgH="228501" progId="Equation.DSMT4">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56176" y="5808835"/>
                        <a:ext cx="720080" cy="42847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08410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1"/>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1026" name="Picture 2" descr="C:\Users\Administrator\Downloads\Logo TDH Vinh mo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p:cNvSpPr/>
          <p:nvPr/>
        </p:nvSpPr>
        <p:spPr>
          <a:xfrm>
            <a:off x="1925960" y="-19110"/>
            <a:ext cx="6246440" cy="400110"/>
          </a:xfrm>
          <a:prstGeom prst="rect">
            <a:avLst/>
          </a:prstGeom>
        </p:spPr>
        <p:txBody>
          <a:bodyPr wrap="square">
            <a:spAutoFit/>
          </a:bodyPr>
          <a:lstStyle/>
          <a:p>
            <a:r>
              <a:rPr lang="en-US" sz="2000" b="1" dirty="0" smtClean="0"/>
              <a:t>II. EIT </a:t>
            </a:r>
            <a:r>
              <a:rPr lang="en-US" sz="2000" b="1" dirty="0" err="1" smtClean="0"/>
              <a:t>trong</a:t>
            </a:r>
            <a:r>
              <a:rPr lang="en-US" sz="2000" b="1" dirty="0" smtClean="0"/>
              <a:t> </a:t>
            </a:r>
            <a:r>
              <a:rPr lang="en-US" sz="2000" b="1" dirty="0" err="1" smtClean="0"/>
              <a:t>cấu</a:t>
            </a:r>
            <a:r>
              <a:rPr lang="en-US" sz="2000" b="1" dirty="0" smtClean="0"/>
              <a:t> </a:t>
            </a:r>
            <a:r>
              <a:rPr lang="en-US" sz="2000" b="1" dirty="0" err="1" smtClean="0"/>
              <a:t>hình</a:t>
            </a:r>
            <a:r>
              <a:rPr lang="en-US" sz="2000" b="1" dirty="0" smtClean="0"/>
              <a:t> </a:t>
            </a:r>
            <a:r>
              <a:rPr lang="en-US" sz="2000" b="1" dirty="0" smtClean="0">
                <a:sym typeface="Symbol"/>
              </a:rPr>
              <a:t> </a:t>
            </a:r>
            <a:r>
              <a:rPr lang="en-US" sz="2000" b="1" dirty="0" err="1" smtClean="0">
                <a:sym typeface="Symbol"/>
              </a:rPr>
              <a:t>chứa</a:t>
            </a:r>
            <a:r>
              <a:rPr lang="en-US" sz="2000" b="1" dirty="0" smtClean="0">
                <a:sym typeface="Symbol"/>
              </a:rPr>
              <a:t> </a:t>
            </a:r>
            <a:r>
              <a:rPr lang="en-US" sz="2000" b="1" dirty="0" err="1" smtClean="0">
                <a:sym typeface="Symbol"/>
              </a:rPr>
              <a:t>mức</a:t>
            </a:r>
            <a:r>
              <a:rPr lang="en-US" sz="2000" b="1" dirty="0" smtClean="0">
                <a:sym typeface="Symbol"/>
              </a:rPr>
              <a:t> </a:t>
            </a:r>
            <a:r>
              <a:rPr lang="en-US" sz="2000" b="1" dirty="0" err="1" smtClean="0">
                <a:sym typeface="Symbol"/>
              </a:rPr>
              <a:t>liên</a:t>
            </a:r>
            <a:r>
              <a:rPr lang="en-US" sz="2000" b="1" dirty="0" smtClean="0">
                <a:sym typeface="Symbol"/>
              </a:rPr>
              <a:t> </a:t>
            </a:r>
            <a:r>
              <a:rPr lang="en-US" sz="2000" b="1" dirty="0" err="1" smtClean="0">
                <a:sym typeface="Symbol"/>
              </a:rPr>
              <a:t>tục</a:t>
            </a:r>
            <a:r>
              <a:rPr lang="en-US" sz="2000" b="1" dirty="0" smtClean="0">
                <a:sym typeface="Symbol"/>
              </a:rPr>
              <a:t> </a:t>
            </a:r>
            <a:r>
              <a:rPr lang="en-US" sz="2000" b="1" dirty="0" err="1" smtClean="0">
                <a:sym typeface="Symbol"/>
              </a:rPr>
              <a:t>có</a:t>
            </a:r>
            <a:r>
              <a:rPr lang="en-US" sz="2000" b="1" dirty="0" smtClean="0">
                <a:sym typeface="Symbol"/>
              </a:rPr>
              <a:t> </a:t>
            </a:r>
            <a:r>
              <a:rPr lang="en-US" sz="2000" b="1" dirty="0" err="1" smtClean="0">
                <a:sym typeface="Symbol"/>
              </a:rPr>
              <a:t>cấu</a:t>
            </a:r>
            <a:r>
              <a:rPr lang="en-US" sz="2000" b="1" dirty="0" smtClean="0">
                <a:sym typeface="Symbol"/>
              </a:rPr>
              <a:t> </a:t>
            </a:r>
            <a:r>
              <a:rPr lang="en-US" sz="2000" b="1" dirty="0" err="1" smtClean="0">
                <a:sym typeface="Symbol"/>
              </a:rPr>
              <a:t>trúc</a:t>
            </a:r>
            <a:endParaRPr lang="en-US" sz="2000" dirty="0"/>
          </a:p>
        </p:txBody>
      </p:sp>
      <p:pic>
        <p:nvPicPr>
          <p:cNvPr id="32" name="Picture 2"/>
          <p:cNvPicPr>
            <a:picLocks noChangeAspect="1" noChangeArrowheads="1"/>
          </p:cNvPicPr>
          <p:nvPr/>
        </p:nvPicPr>
        <p:blipFill>
          <a:blip r:embed="rId5">
            <a:lum bright="18000"/>
            <a:extLst>
              <a:ext uri="{28A0092B-C50C-407E-A947-70E740481C1C}">
                <a14:useLocalDpi xmlns:a14="http://schemas.microsoft.com/office/drawing/2010/main" val="0"/>
              </a:ext>
            </a:extLst>
          </a:blip>
          <a:srcRect/>
          <a:stretch>
            <a:fillRect/>
          </a:stretch>
        </p:blipFill>
        <p:spPr bwMode="auto">
          <a:xfrm>
            <a:off x="5364088" y="521568"/>
            <a:ext cx="3654425" cy="4419600"/>
          </a:xfrm>
          <a:prstGeom prst="rect">
            <a:avLst/>
          </a:prstGeom>
          <a:solidFill>
            <a:schemeClr val="bg1"/>
          </a:solidFill>
          <a:ln w="57150">
            <a:solidFill>
              <a:schemeClr val="bg1"/>
            </a:solidFill>
            <a:miter lim="800000"/>
            <a:headEnd/>
            <a:tailEnd/>
          </a:ln>
        </p:spPr>
      </p:pic>
      <p:sp>
        <p:nvSpPr>
          <p:cNvPr id="33" name="Rectangle 3"/>
          <p:cNvSpPr>
            <a:spLocks noChangeArrowheads="1"/>
          </p:cNvSpPr>
          <p:nvPr/>
        </p:nvSpPr>
        <p:spPr bwMode="auto">
          <a:xfrm>
            <a:off x="467544" y="776259"/>
            <a:ext cx="46482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vi-VN" sz="2000" smtClean="0"/>
              <a:t>Hamilton</a:t>
            </a:r>
            <a:r>
              <a:rPr lang="en-US" sz="2000"/>
              <a:t> </a:t>
            </a:r>
            <a:r>
              <a:rPr lang="en-US" sz="2000" smtClean="0"/>
              <a:t>của </a:t>
            </a:r>
            <a:r>
              <a:rPr lang="vi-VN" sz="2000" smtClean="0"/>
              <a:t>hệ </a:t>
            </a:r>
            <a:r>
              <a:rPr lang="vi-VN" sz="2000"/>
              <a:t>(</a:t>
            </a:r>
            <a:r>
              <a:rPr lang="vi-VN" sz="2000" b="1"/>
              <a:t>Hình 1</a:t>
            </a:r>
            <a:r>
              <a:rPr lang="vi-VN" sz="2000"/>
              <a:t>), trong xấp xỉ </a:t>
            </a:r>
            <a:r>
              <a:rPr lang="en-US" sz="2000" smtClean="0"/>
              <a:t>gần </a:t>
            </a:r>
            <a:r>
              <a:rPr lang="vi-VN" sz="2000" smtClean="0"/>
              <a:t>đúng</a:t>
            </a:r>
            <a:r>
              <a:rPr lang="en-US" sz="2000" smtClean="0"/>
              <a:t> </a:t>
            </a:r>
            <a:r>
              <a:rPr lang="vi-VN" sz="2000" smtClean="0"/>
              <a:t>sóng</a:t>
            </a:r>
            <a:r>
              <a:rPr lang="en-US" sz="2000" smtClean="0"/>
              <a:t> quay</a:t>
            </a:r>
            <a:r>
              <a:rPr lang="vi-VN" sz="2000" smtClean="0"/>
              <a:t>, </a:t>
            </a:r>
            <a:r>
              <a:rPr lang="vi-VN" sz="2000"/>
              <a:t>được cho </a:t>
            </a:r>
            <a:r>
              <a:rPr lang="vi-VN" sz="2000" smtClean="0"/>
              <a:t>bởi</a:t>
            </a:r>
            <a:r>
              <a:rPr lang="en-US" sz="2000" smtClean="0"/>
              <a:t>:</a:t>
            </a:r>
            <a:endParaRPr lang="en-US" sz="2000"/>
          </a:p>
        </p:txBody>
      </p:sp>
      <p:graphicFrame>
        <p:nvGraphicFramePr>
          <p:cNvPr id="34" name="Object 4"/>
          <p:cNvGraphicFramePr>
            <a:graphicFrameLocks noChangeAspect="1"/>
          </p:cNvGraphicFramePr>
          <p:nvPr>
            <p:extLst>
              <p:ext uri="{D42A27DB-BD31-4B8C-83A1-F6EECF244321}">
                <p14:modId xmlns:p14="http://schemas.microsoft.com/office/powerpoint/2010/main" val="903563606"/>
              </p:ext>
            </p:extLst>
          </p:nvPr>
        </p:nvGraphicFramePr>
        <p:xfrm>
          <a:off x="1971675" y="2063898"/>
          <a:ext cx="1609725" cy="433388"/>
        </p:xfrm>
        <a:graphic>
          <a:graphicData uri="http://schemas.openxmlformats.org/presentationml/2006/ole">
            <mc:AlternateContent xmlns:mc="http://schemas.openxmlformats.org/markup-compatibility/2006">
              <mc:Choice xmlns:v="urn:schemas-microsoft-com:vml" Requires="v">
                <p:oleObj spid="_x0000_s75901" name="Equation" r:id="rId6" imgW="838166" imgH="219186" progId="Equation.3">
                  <p:embed/>
                </p:oleObj>
              </mc:Choice>
              <mc:Fallback>
                <p:oleObj name="Equation" r:id="rId6" imgW="838166" imgH="219186" progId="Equation.3">
                  <p:embed/>
                  <p:pic>
                    <p:nvPicPr>
                      <p:cNvPr id="0" name=""/>
                      <p:cNvPicPr>
                        <a:picLocks noChangeAspect="1" noChangeArrowheads="1"/>
                      </p:cNvPicPr>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971675" y="2063898"/>
                        <a:ext cx="160972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 name="Rectangle 6"/>
          <p:cNvSpPr>
            <a:spLocks noChangeArrowheads="1"/>
          </p:cNvSpPr>
          <p:nvPr/>
        </p:nvSpPr>
        <p:spPr bwMode="auto">
          <a:xfrm>
            <a:off x="381000" y="2659846"/>
            <a:ext cx="109465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30000"/>
              </a:lnSpc>
            </a:pPr>
            <a:r>
              <a:rPr lang="en-US" sz="2000" smtClean="0"/>
              <a:t>Ở </a:t>
            </a:r>
            <a:r>
              <a:rPr lang="vi-VN" sz="2000" smtClean="0"/>
              <a:t>đâ</a:t>
            </a:r>
            <a:r>
              <a:rPr lang="en-US" sz="2000" smtClean="0"/>
              <a:t>y: </a:t>
            </a:r>
            <a:endParaRPr lang="en-US" sz="2000"/>
          </a:p>
        </p:txBody>
      </p:sp>
      <p:graphicFrame>
        <p:nvGraphicFramePr>
          <p:cNvPr id="36" name="Object 7"/>
          <p:cNvGraphicFramePr>
            <a:graphicFrameLocks noChangeAspect="1"/>
          </p:cNvGraphicFramePr>
          <p:nvPr>
            <p:extLst>
              <p:ext uri="{D42A27DB-BD31-4B8C-83A1-F6EECF244321}">
                <p14:modId xmlns:p14="http://schemas.microsoft.com/office/powerpoint/2010/main" val="1190123319"/>
              </p:ext>
            </p:extLst>
          </p:nvPr>
        </p:nvGraphicFramePr>
        <p:xfrm>
          <a:off x="381000" y="3717031"/>
          <a:ext cx="4191000" cy="556667"/>
        </p:xfrm>
        <a:graphic>
          <a:graphicData uri="http://schemas.openxmlformats.org/presentationml/2006/ole">
            <mc:AlternateContent xmlns:mc="http://schemas.openxmlformats.org/markup-compatibility/2006">
              <mc:Choice xmlns:v="urn:schemas-microsoft-com:vml" Requires="v">
                <p:oleObj spid="_x0000_s75902" name="Equation" r:id="rId8" imgW="2466990" imgH="266694" progId="Equation.3">
                  <p:embed/>
                </p:oleObj>
              </mc:Choice>
              <mc:Fallback>
                <p:oleObj name="Equation" r:id="rId8" imgW="2466990" imgH="266694" progId="Equation.3">
                  <p:embed/>
                  <p:pic>
                    <p:nvPicPr>
                      <p:cNvPr id="0" name=""/>
                      <p:cNvPicPr>
                        <a:picLocks noChangeAspect="1" noChangeArrowheads="1"/>
                      </p:cNvPicPr>
                      <p:nvPr/>
                    </p:nvPicPr>
                    <p:blipFill>
                      <a:blip r:embed="rId9">
                        <a:lum bright="-100000" contrast="-100000"/>
                        <a:extLst>
                          <a:ext uri="{28A0092B-C50C-407E-A947-70E740481C1C}">
                            <a14:useLocalDpi xmlns:a14="http://schemas.microsoft.com/office/drawing/2010/main" val="0"/>
                          </a:ext>
                        </a:extLst>
                      </a:blip>
                      <a:srcRect/>
                      <a:stretch>
                        <a:fillRect/>
                      </a:stretch>
                    </p:blipFill>
                    <p:spPr bwMode="auto">
                      <a:xfrm>
                        <a:off x="381000" y="3717031"/>
                        <a:ext cx="4191000" cy="556667"/>
                      </a:xfrm>
                      <a:prstGeom prst="rect">
                        <a:avLst/>
                      </a:prstGeom>
                      <a:noFill/>
                      <a:ln>
                        <a:noFill/>
                      </a:ln>
                      <a:extLst/>
                    </p:spPr>
                  </p:pic>
                </p:oleObj>
              </mc:Fallback>
            </mc:AlternateContent>
          </a:graphicData>
        </a:graphic>
      </p:graphicFrame>
      <p:sp>
        <p:nvSpPr>
          <p:cNvPr id="37" name="Rectangle 10"/>
          <p:cNvSpPr>
            <a:spLocks noChangeArrowheads="1"/>
          </p:cNvSpPr>
          <p:nvPr/>
        </p:nvSpPr>
        <p:spPr bwMode="auto">
          <a:xfrm>
            <a:off x="0" y="296984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8" name="Object 9"/>
          <p:cNvGraphicFramePr>
            <a:graphicFrameLocks noChangeAspect="1"/>
          </p:cNvGraphicFramePr>
          <p:nvPr>
            <p:extLst>
              <p:ext uri="{D42A27DB-BD31-4B8C-83A1-F6EECF244321}">
                <p14:modId xmlns:p14="http://schemas.microsoft.com/office/powerpoint/2010/main" val="2624528223"/>
              </p:ext>
            </p:extLst>
          </p:nvPr>
        </p:nvGraphicFramePr>
        <p:xfrm>
          <a:off x="386738" y="5115420"/>
          <a:ext cx="6539927" cy="1356617"/>
        </p:xfrm>
        <a:graphic>
          <a:graphicData uri="http://schemas.openxmlformats.org/presentationml/2006/ole">
            <mc:AlternateContent xmlns:mc="http://schemas.openxmlformats.org/markup-compatibility/2006">
              <mc:Choice xmlns:v="urn:schemas-microsoft-com:vml" Requires="v">
                <p:oleObj spid="_x0000_s75903" name="Equation" r:id="rId10" imgW="3800498" imgH="857309" progId="Equation.3">
                  <p:embed/>
                </p:oleObj>
              </mc:Choice>
              <mc:Fallback>
                <p:oleObj name="Equation" r:id="rId10" imgW="3800498" imgH="857309" progId="Equation.3">
                  <p:embed/>
                  <p:pic>
                    <p:nvPicPr>
                      <p:cNvPr id="0" name=""/>
                      <p:cNvPicPr>
                        <a:picLocks noChangeAspect="1" noChangeArrowheads="1"/>
                      </p:cNvPicPr>
                      <p:nvPr/>
                    </p:nvPicPr>
                    <p:blipFill>
                      <a:blip r:embed="rId11">
                        <a:lum bright="-100000" contrast="-100000"/>
                        <a:extLst>
                          <a:ext uri="{28A0092B-C50C-407E-A947-70E740481C1C}">
                            <a14:useLocalDpi xmlns:a14="http://schemas.microsoft.com/office/drawing/2010/main" val="0"/>
                          </a:ext>
                        </a:extLst>
                      </a:blip>
                      <a:srcRect/>
                      <a:stretch>
                        <a:fillRect/>
                      </a:stretch>
                    </p:blipFill>
                    <p:spPr bwMode="auto">
                      <a:xfrm>
                        <a:off x="386738" y="5115420"/>
                        <a:ext cx="6539927" cy="1356617"/>
                      </a:xfrm>
                      <a:prstGeom prst="rect">
                        <a:avLst/>
                      </a:prstGeom>
                      <a:noFill/>
                      <a:ln>
                        <a:noFill/>
                      </a:ln>
                      <a:extLst/>
                    </p:spPr>
                  </p:pic>
                </p:oleObj>
              </mc:Fallback>
            </mc:AlternateContent>
          </a:graphicData>
        </a:graphic>
      </p:graphicFrame>
      <p:sp>
        <p:nvSpPr>
          <p:cNvPr id="39" name="Rectangle 12"/>
          <p:cNvSpPr>
            <a:spLocks noChangeArrowheads="1"/>
          </p:cNvSpPr>
          <p:nvPr/>
        </p:nvSpPr>
        <p:spPr bwMode="auto">
          <a:xfrm>
            <a:off x="4114800" y="1987698"/>
            <a:ext cx="533400"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(1)</a:t>
            </a:r>
          </a:p>
        </p:txBody>
      </p:sp>
      <p:sp>
        <p:nvSpPr>
          <p:cNvPr id="40" name="Rectangle 13"/>
          <p:cNvSpPr>
            <a:spLocks noChangeArrowheads="1"/>
          </p:cNvSpPr>
          <p:nvPr/>
        </p:nvSpPr>
        <p:spPr bwMode="auto">
          <a:xfrm>
            <a:off x="4614664" y="3717032"/>
            <a:ext cx="533400"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(2)</a:t>
            </a:r>
          </a:p>
        </p:txBody>
      </p:sp>
      <p:sp>
        <p:nvSpPr>
          <p:cNvPr id="41" name="Rectangle 14"/>
          <p:cNvSpPr>
            <a:spLocks noChangeArrowheads="1"/>
          </p:cNvSpPr>
          <p:nvPr/>
        </p:nvSpPr>
        <p:spPr bwMode="auto">
          <a:xfrm>
            <a:off x="7134944" y="5569098"/>
            <a:ext cx="533400"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(3)</a:t>
            </a:r>
          </a:p>
        </p:txBody>
      </p:sp>
      <p:sp>
        <p:nvSpPr>
          <p:cNvPr id="42" name="Rectangle 15"/>
          <p:cNvSpPr>
            <a:spLocks noChangeArrowheads="1"/>
          </p:cNvSpPr>
          <p:nvPr/>
        </p:nvSpPr>
        <p:spPr bwMode="auto">
          <a:xfrm>
            <a:off x="6584950" y="662499"/>
            <a:ext cx="120577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dirty="0"/>
              <a:t>additional coupling </a:t>
            </a:r>
          </a:p>
        </p:txBody>
      </p:sp>
      <p:sp>
        <p:nvSpPr>
          <p:cNvPr id="43" name="Text Box 16"/>
          <p:cNvSpPr txBox="1">
            <a:spLocks noChangeArrowheads="1"/>
          </p:cNvSpPr>
          <p:nvPr/>
        </p:nvSpPr>
        <p:spPr bwMode="auto">
          <a:xfrm>
            <a:off x="5940152" y="3278311"/>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ym typeface="Symbol" pitchFamily="18" charset="2"/>
              </a:rPr>
              <a:t></a:t>
            </a:r>
            <a:r>
              <a:rPr lang="en-US" baseline="-25000" dirty="0">
                <a:sym typeface="Symbol" pitchFamily="18" charset="2"/>
              </a:rPr>
              <a:t>1</a:t>
            </a:r>
            <a:endParaRPr lang="en-US" dirty="0">
              <a:sym typeface="Symbol" pitchFamily="18" charset="2"/>
            </a:endParaRPr>
          </a:p>
        </p:txBody>
      </p:sp>
      <p:sp>
        <p:nvSpPr>
          <p:cNvPr id="44" name="Text Box 17"/>
          <p:cNvSpPr txBox="1">
            <a:spLocks noChangeArrowheads="1"/>
          </p:cNvSpPr>
          <p:nvPr/>
        </p:nvSpPr>
        <p:spPr bwMode="auto">
          <a:xfrm>
            <a:off x="8740204" y="2924944"/>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ym typeface="Symbol" pitchFamily="18" charset="2"/>
              </a:rPr>
              <a:t></a:t>
            </a:r>
            <a:r>
              <a:rPr lang="en-US" baseline="-25000" dirty="0">
                <a:sym typeface="Symbol" pitchFamily="18" charset="2"/>
              </a:rPr>
              <a:t>2</a:t>
            </a:r>
            <a:endParaRPr lang="en-US" dirty="0">
              <a:sym typeface="Symbol" pitchFamily="18" charset="2"/>
            </a:endParaRPr>
          </a:p>
        </p:txBody>
      </p:sp>
    </p:spTree>
    <p:extLst>
      <p:ext uri="{BB962C8B-B14F-4D97-AF65-F5344CB8AC3E}">
        <p14:creationId xmlns:p14="http://schemas.microsoft.com/office/powerpoint/2010/main" val="7361709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
          <p:cNvSpPr>
            <a:spLocks noChangeShapeType="1"/>
          </p:cNvSpPr>
          <p:nvPr/>
        </p:nvSpPr>
        <p:spPr bwMode="auto">
          <a:xfrm>
            <a:off x="533400" y="381000"/>
            <a:ext cx="8610600" cy="0"/>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Line 3"/>
          <p:cNvSpPr>
            <a:spLocks noChangeShapeType="1"/>
          </p:cNvSpPr>
          <p:nvPr/>
        </p:nvSpPr>
        <p:spPr bwMode="auto">
          <a:xfrm>
            <a:off x="0" y="6704012"/>
            <a:ext cx="9144000" cy="1588"/>
          </a:xfrm>
          <a:prstGeom prst="line">
            <a:avLst/>
          </a:prstGeom>
          <a:noFill/>
          <a:ln w="28440">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1"/>
          <p:cNvSpPr/>
          <p:nvPr/>
        </p:nvSpPr>
        <p:spPr>
          <a:xfrm>
            <a:off x="4321969" y="6519446"/>
            <a:ext cx="3210623" cy="307777"/>
          </a:xfrm>
          <a:prstGeom prst="rect">
            <a:avLst/>
          </a:prstGeom>
          <a:solidFill>
            <a:schemeClr val="bg1"/>
          </a:solidFill>
        </p:spPr>
        <p:txBody>
          <a:bodyPr wrap="none">
            <a:spAutoFit/>
          </a:bodyPr>
          <a:lstStyle/>
          <a:p>
            <a:r>
              <a:rPr lang="en-US" sz="1400" b="1" dirty="0" smtClean="0">
                <a:solidFill>
                  <a:srgbClr val="FF0000"/>
                </a:solidFill>
                <a:latin typeface="Times New Roman" pitchFamily="18" charset="0"/>
              </a:rPr>
              <a:t>Department of  Physics and Technology</a:t>
            </a:r>
            <a:endParaRPr lang="en-US" sz="1400" b="1" dirty="0">
              <a:solidFill>
                <a:srgbClr val="FF0000"/>
              </a:solidFill>
            </a:endParaRPr>
          </a:p>
        </p:txBody>
      </p:sp>
      <p:pic>
        <p:nvPicPr>
          <p:cNvPr id="1026" name="Picture 2" descr="C:\Users\Administrator\Downloads\Logo TDH Vinh mo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91" y="44624"/>
            <a:ext cx="430953" cy="43095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4"/>
          <p:cNvSpPr>
            <a:spLocks noChangeArrowheads="1"/>
          </p:cNvSpPr>
          <p:nvPr/>
        </p:nvSpPr>
        <p:spPr bwMode="auto">
          <a:xfrm>
            <a:off x="0" y="30490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2" name="Object 3"/>
          <p:cNvGraphicFramePr>
            <a:graphicFrameLocks noChangeAspect="1"/>
          </p:cNvGraphicFramePr>
          <p:nvPr>
            <p:extLst>
              <p:ext uri="{D42A27DB-BD31-4B8C-83A1-F6EECF244321}">
                <p14:modId xmlns:p14="http://schemas.microsoft.com/office/powerpoint/2010/main" val="3716746124"/>
              </p:ext>
            </p:extLst>
          </p:nvPr>
        </p:nvGraphicFramePr>
        <p:xfrm>
          <a:off x="3203848" y="1077002"/>
          <a:ext cx="2299320" cy="623806"/>
        </p:xfrm>
        <a:graphic>
          <a:graphicData uri="http://schemas.openxmlformats.org/presentationml/2006/ole">
            <mc:AlternateContent xmlns:mc="http://schemas.openxmlformats.org/markup-compatibility/2006">
              <mc:Choice xmlns:v="urn:schemas-microsoft-com:vml" Requires="v">
                <p:oleObj spid="_x0000_s73902" name="Equation" r:id="rId5" imgW="1435100" imgH="393700" progId="Equation.3">
                  <p:embed/>
                </p:oleObj>
              </mc:Choice>
              <mc:Fallback>
                <p:oleObj name="Equation" r:id="rId5" imgW="1435100" imgH="393700" progId="Equation.3">
                  <p:embed/>
                  <p:pic>
                    <p:nvPicPr>
                      <p:cNvPr id="0" name=""/>
                      <p:cNvPicPr>
                        <a:picLocks noChangeAspect="1" noChangeArrowheads="1"/>
                      </p:cNvPicPr>
                      <p:nvPr/>
                    </p:nvPicPr>
                    <p:blipFill>
                      <a:blip r:embed="rId6">
                        <a:lum bright="-100000" contrast="-100000"/>
                        <a:extLst>
                          <a:ext uri="{28A0092B-C50C-407E-A947-70E740481C1C}">
                            <a14:useLocalDpi xmlns:a14="http://schemas.microsoft.com/office/drawing/2010/main" val="0"/>
                          </a:ext>
                        </a:extLst>
                      </a:blip>
                      <a:srcRect/>
                      <a:stretch>
                        <a:fillRect/>
                      </a:stretch>
                    </p:blipFill>
                    <p:spPr bwMode="auto">
                      <a:xfrm>
                        <a:off x="3203848" y="1077002"/>
                        <a:ext cx="2299320" cy="623806"/>
                      </a:xfrm>
                      <a:prstGeom prst="rect">
                        <a:avLst/>
                      </a:prstGeom>
                      <a:noFill/>
                      <a:extLst/>
                    </p:spPr>
                  </p:pic>
                </p:oleObj>
              </mc:Fallback>
            </mc:AlternateContent>
          </a:graphicData>
        </a:graphic>
      </p:graphicFrame>
      <p:sp>
        <p:nvSpPr>
          <p:cNvPr id="19" name="Rectangle 7"/>
          <p:cNvSpPr>
            <a:spLocks noChangeArrowheads="1"/>
          </p:cNvSpPr>
          <p:nvPr/>
        </p:nvSpPr>
        <p:spPr bwMode="auto">
          <a:xfrm>
            <a:off x="0" y="31157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0" name="Object 6"/>
          <p:cNvGraphicFramePr>
            <a:graphicFrameLocks noChangeAspect="1"/>
          </p:cNvGraphicFramePr>
          <p:nvPr>
            <p:extLst>
              <p:ext uri="{D42A27DB-BD31-4B8C-83A1-F6EECF244321}">
                <p14:modId xmlns:p14="http://schemas.microsoft.com/office/powerpoint/2010/main" val="2681123468"/>
              </p:ext>
            </p:extLst>
          </p:nvPr>
        </p:nvGraphicFramePr>
        <p:xfrm>
          <a:off x="3275856" y="2152748"/>
          <a:ext cx="1773324" cy="463650"/>
        </p:xfrm>
        <a:graphic>
          <a:graphicData uri="http://schemas.openxmlformats.org/presentationml/2006/ole">
            <mc:AlternateContent xmlns:mc="http://schemas.openxmlformats.org/markup-compatibility/2006">
              <mc:Choice xmlns:v="urn:schemas-microsoft-com:vml" Requires="v">
                <p:oleObj spid="_x0000_s73903" name="Equation" r:id="rId7" imgW="977476" imgH="253890" progId="Equation.3">
                  <p:embed/>
                </p:oleObj>
              </mc:Choice>
              <mc:Fallback>
                <p:oleObj name="Equation" r:id="rId7" imgW="977476" imgH="253890" progId="Equation.3">
                  <p:embed/>
                  <p:pic>
                    <p:nvPicPr>
                      <p:cNvPr id="0" name=""/>
                      <p:cNvPicPr>
                        <a:picLocks noChangeAspect="1" noChangeArrowheads="1"/>
                      </p:cNvPicPr>
                      <p:nvPr/>
                    </p:nvPicPr>
                    <p:blipFill>
                      <a:blip r:embed="rId8">
                        <a:lum bright="-100000" contrast="-100000"/>
                        <a:extLst>
                          <a:ext uri="{28A0092B-C50C-407E-A947-70E740481C1C}">
                            <a14:useLocalDpi xmlns:a14="http://schemas.microsoft.com/office/drawing/2010/main" val="0"/>
                          </a:ext>
                        </a:extLst>
                      </a:blip>
                      <a:srcRect/>
                      <a:stretch>
                        <a:fillRect/>
                      </a:stretch>
                    </p:blipFill>
                    <p:spPr bwMode="auto">
                      <a:xfrm>
                        <a:off x="3275856" y="2152748"/>
                        <a:ext cx="1773324" cy="463650"/>
                      </a:xfrm>
                      <a:prstGeom prst="rect">
                        <a:avLst/>
                      </a:prstGeom>
                      <a:noFill/>
                      <a:extLst/>
                    </p:spPr>
                  </p:pic>
                </p:oleObj>
              </mc:Fallback>
            </mc:AlternateContent>
          </a:graphicData>
        </a:graphic>
      </p:graphicFrame>
      <p:sp>
        <p:nvSpPr>
          <p:cNvPr id="21" name="Rectangle 8"/>
          <p:cNvSpPr>
            <a:spLocks noChangeArrowheads="1"/>
          </p:cNvSpPr>
          <p:nvPr/>
        </p:nvSpPr>
        <p:spPr bwMode="auto">
          <a:xfrm>
            <a:off x="341313" y="2713967"/>
            <a:ext cx="8461375" cy="81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vi-VN" smtClean="0">
                <a:sym typeface="Symbol" pitchFamily="18" charset="2"/>
              </a:rPr>
              <a:t>Các </a:t>
            </a:r>
            <a:r>
              <a:rPr lang="vi-VN">
                <a:sym typeface="Symbol" pitchFamily="18" charset="2"/>
              </a:rPr>
              <a:t>phương trình </a:t>
            </a:r>
            <a:r>
              <a:rPr lang="vi-VN" smtClean="0">
                <a:sym typeface="Symbol" pitchFamily="18" charset="2"/>
              </a:rPr>
              <a:t>chuyển </a:t>
            </a:r>
            <a:r>
              <a:rPr lang="vi-VN">
                <a:sym typeface="Symbol" pitchFamily="18" charset="2"/>
              </a:rPr>
              <a:t>động cho các yếu tố ma trận mật độ </a:t>
            </a:r>
            <a:r>
              <a:rPr lang="vi-VN" baseline="-25000">
                <a:sym typeface="Symbol" pitchFamily="18" charset="2"/>
              </a:rPr>
              <a:t>Eb</a:t>
            </a:r>
            <a:r>
              <a:rPr lang="vi-VN">
                <a:sym typeface="Symbol" pitchFamily="18" charset="2"/>
              </a:rPr>
              <a:t> và </a:t>
            </a:r>
            <a:r>
              <a:rPr lang="vi-VN" smtClean="0">
                <a:sym typeface="Symbol" pitchFamily="18" charset="2"/>
              </a:rPr>
              <a:t></a:t>
            </a:r>
            <a:r>
              <a:rPr lang="en-US" baseline="-25000">
                <a:sym typeface="Symbol" pitchFamily="18" charset="2"/>
              </a:rPr>
              <a:t>C</a:t>
            </a:r>
            <a:r>
              <a:rPr lang="vi-VN" baseline="-25000" smtClean="0">
                <a:sym typeface="Symbol" pitchFamily="18" charset="2"/>
              </a:rPr>
              <a:t>b</a:t>
            </a:r>
            <a:r>
              <a:rPr lang="vi-VN" smtClean="0">
                <a:sym typeface="Symbol" pitchFamily="18" charset="2"/>
              </a:rPr>
              <a:t> </a:t>
            </a:r>
            <a:r>
              <a:rPr lang="vi-VN">
                <a:sym typeface="Symbol" pitchFamily="18" charset="2"/>
              </a:rPr>
              <a:t>được cho </a:t>
            </a:r>
            <a:r>
              <a:rPr lang="vi-VN" smtClean="0">
                <a:sym typeface="Symbol" pitchFamily="18" charset="2"/>
              </a:rPr>
              <a:t>bởi</a:t>
            </a:r>
            <a:endParaRPr lang="en-US" smtClean="0">
              <a:sym typeface="Symbol" pitchFamily="18" charset="2"/>
            </a:endParaRPr>
          </a:p>
        </p:txBody>
      </p:sp>
      <p:sp>
        <p:nvSpPr>
          <p:cNvPr id="22" name="Rectangle 10"/>
          <p:cNvSpPr>
            <a:spLocks noChangeArrowheads="1"/>
          </p:cNvSpPr>
          <p:nvPr/>
        </p:nvSpPr>
        <p:spPr bwMode="auto">
          <a:xfrm>
            <a:off x="0" y="28252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3" name="Object 9"/>
          <p:cNvGraphicFramePr>
            <a:graphicFrameLocks noChangeAspect="1"/>
          </p:cNvGraphicFramePr>
          <p:nvPr>
            <p:extLst>
              <p:ext uri="{D42A27DB-BD31-4B8C-83A1-F6EECF244321}">
                <p14:modId xmlns:p14="http://schemas.microsoft.com/office/powerpoint/2010/main" val="1556386064"/>
              </p:ext>
            </p:extLst>
          </p:nvPr>
        </p:nvGraphicFramePr>
        <p:xfrm>
          <a:off x="755576" y="3645024"/>
          <a:ext cx="7508724" cy="1155576"/>
        </p:xfrm>
        <a:graphic>
          <a:graphicData uri="http://schemas.openxmlformats.org/presentationml/2006/ole">
            <mc:AlternateContent xmlns:mc="http://schemas.openxmlformats.org/markup-compatibility/2006">
              <mc:Choice xmlns:v="urn:schemas-microsoft-com:vml" Requires="v">
                <p:oleObj spid="_x0000_s73904" name="Equation" r:id="rId9" imgW="5448300" imgH="838200" progId="Equation.3">
                  <p:embed/>
                </p:oleObj>
              </mc:Choice>
              <mc:Fallback>
                <p:oleObj name="Equation" r:id="rId9" imgW="5448300" imgH="838200" progId="Equation.3">
                  <p:embed/>
                  <p:pic>
                    <p:nvPicPr>
                      <p:cNvPr id="0" name=""/>
                      <p:cNvPicPr>
                        <a:picLocks noChangeAspect="1" noChangeArrowheads="1"/>
                      </p:cNvPicPr>
                      <p:nvPr/>
                    </p:nvPicPr>
                    <p:blipFill>
                      <a:blip r:embed="rId10">
                        <a:lum bright="-100000" contrast="-100000"/>
                        <a:extLst>
                          <a:ext uri="{28A0092B-C50C-407E-A947-70E740481C1C}">
                            <a14:useLocalDpi xmlns:a14="http://schemas.microsoft.com/office/drawing/2010/main" val="0"/>
                          </a:ext>
                        </a:extLst>
                      </a:blip>
                      <a:srcRect/>
                      <a:stretch>
                        <a:fillRect/>
                      </a:stretch>
                    </p:blipFill>
                    <p:spPr bwMode="auto">
                      <a:xfrm>
                        <a:off x="755576" y="3645024"/>
                        <a:ext cx="7508724" cy="1155576"/>
                      </a:xfrm>
                      <a:prstGeom prst="rect">
                        <a:avLst/>
                      </a:prstGeom>
                      <a:noFill/>
                      <a:extLst/>
                    </p:spPr>
                  </p:pic>
                </p:oleObj>
              </mc:Fallback>
            </mc:AlternateContent>
          </a:graphicData>
        </a:graphic>
      </p:graphicFrame>
      <p:sp>
        <p:nvSpPr>
          <p:cNvPr id="24" name="Rectangle 12"/>
          <p:cNvSpPr>
            <a:spLocks noChangeArrowheads="1"/>
          </p:cNvSpPr>
          <p:nvPr/>
        </p:nvSpPr>
        <p:spPr bwMode="auto">
          <a:xfrm>
            <a:off x="0" y="28252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5" name="Object 11"/>
          <p:cNvGraphicFramePr>
            <a:graphicFrameLocks noChangeAspect="1"/>
          </p:cNvGraphicFramePr>
          <p:nvPr>
            <p:extLst>
              <p:ext uri="{D42A27DB-BD31-4B8C-83A1-F6EECF244321}">
                <p14:modId xmlns:p14="http://schemas.microsoft.com/office/powerpoint/2010/main" val="4007912603"/>
              </p:ext>
            </p:extLst>
          </p:nvPr>
        </p:nvGraphicFramePr>
        <p:xfrm>
          <a:off x="755576" y="5013176"/>
          <a:ext cx="7512985" cy="1197124"/>
        </p:xfrm>
        <a:graphic>
          <a:graphicData uri="http://schemas.openxmlformats.org/presentationml/2006/ole">
            <mc:AlternateContent xmlns:mc="http://schemas.openxmlformats.org/markup-compatibility/2006">
              <mc:Choice xmlns:v="urn:schemas-microsoft-com:vml" Requires="v">
                <p:oleObj spid="_x0000_s73905" name="Equation" r:id="rId11" imgW="5257800" imgH="838200" progId="Equation.3">
                  <p:embed/>
                </p:oleObj>
              </mc:Choice>
              <mc:Fallback>
                <p:oleObj name="Equation" r:id="rId11" imgW="5257800" imgH="838200" progId="Equation.3">
                  <p:embed/>
                  <p:pic>
                    <p:nvPicPr>
                      <p:cNvPr id="0" name=""/>
                      <p:cNvPicPr>
                        <a:picLocks noChangeAspect="1" noChangeArrowheads="1"/>
                      </p:cNvPicPr>
                      <p:nvPr/>
                    </p:nvPicPr>
                    <p:blipFill>
                      <a:blip r:embed="rId12">
                        <a:lum bright="-100000" contrast="-100000"/>
                        <a:extLst>
                          <a:ext uri="{28A0092B-C50C-407E-A947-70E740481C1C}">
                            <a14:useLocalDpi xmlns:a14="http://schemas.microsoft.com/office/drawing/2010/main" val="0"/>
                          </a:ext>
                        </a:extLst>
                      </a:blip>
                      <a:srcRect/>
                      <a:stretch>
                        <a:fillRect/>
                      </a:stretch>
                    </p:blipFill>
                    <p:spPr bwMode="auto">
                      <a:xfrm>
                        <a:off x="755576" y="5013176"/>
                        <a:ext cx="7512985" cy="1197124"/>
                      </a:xfrm>
                      <a:prstGeom prst="rect">
                        <a:avLst/>
                      </a:prstGeom>
                      <a:noFill/>
                      <a:extLst/>
                    </p:spPr>
                  </p:pic>
                </p:oleObj>
              </mc:Fallback>
            </mc:AlternateContent>
          </a:graphicData>
        </a:graphic>
      </p:graphicFrame>
      <p:sp>
        <p:nvSpPr>
          <p:cNvPr id="27" name="Rectangle 14"/>
          <p:cNvSpPr>
            <a:spLocks noChangeArrowheads="1"/>
          </p:cNvSpPr>
          <p:nvPr/>
        </p:nvSpPr>
        <p:spPr bwMode="auto">
          <a:xfrm>
            <a:off x="8229600" y="990600"/>
            <a:ext cx="533400"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(4)</a:t>
            </a:r>
          </a:p>
        </p:txBody>
      </p:sp>
      <p:sp>
        <p:nvSpPr>
          <p:cNvPr id="28" name="Rectangle 15"/>
          <p:cNvSpPr>
            <a:spLocks noChangeArrowheads="1"/>
          </p:cNvSpPr>
          <p:nvPr/>
        </p:nvSpPr>
        <p:spPr bwMode="auto">
          <a:xfrm>
            <a:off x="8229600" y="2204864"/>
            <a:ext cx="533400"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(5)</a:t>
            </a:r>
          </a:p>
        </p:txBody>
      </p:sp>
      <p:sp>
        <p:nvSpPr>
          <p:cNvPr id="29" name="Rectangle 16"/>
          <p:cNvSpPr>
            <a:spLocks noChangeArrowheads="1"/>
          </p:cNvSpPr>
          <p:nvPr/>
        </p:nvSpPr>
        <p:spPr bwMode="auto">
          <a:xfrm>
            <a:off x="8305800" y="4038600"/>
            <a:ext cx="533400"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(6)</a:t>
            </a:r>
          </a:p>
        </p:txBody>
      </p:sp>
      <p:sp>
        <p:nvSpPr>
          <p:cNvPr id="30" name="Rectangle 17"/>
          <p:cNvSpPr>
            <a:spLocks noChangeArrowheads="1"/>
          </p:cNvSpPr>
          <p:nvPr/>
        </p:nvSpPr>
        <p:spPr bwMode="auto">
          <a:xfrm>
            <a:off x="8382000" y="5334000"/>
            <a:ext cx="533400"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30000"/>
              </a:lnSpc>
            </a:pPr>
            <a:r>
              <a:rPr lang="en-US"/>
              <a:t>(7)</a:t>
            </a:r>
          </a:p>
        </p:txBody>
      </p:sp>
      <p:sp>
        <p:nvSpPr>
          <p:cNvPr id="31" name="Rectangle 30"/>
          <p:cNvSpPr/>
          <p:nvPr/>
        </p:nvSpPr>
        <p:spPr>
          <a:xfrm>
            <a:off x="1925960" y="-19110"/>
            <a:ext cx="6246440" cy="400110"/>
          </a:xfrm>
          <a:prstGeom prst="rect">
            <a:avLst/>
          </a:prstGeom>
        </p:spPr>
        <p:txBody>
          <a:bodyPr wrap="square">
            <a:spAutoFit/>
          </a:bodyPr>
          <a:lstStyle/>
          <a:p>
            <a:r>
              <a:rPr lang="en-US" sz="2000" b="1" dirty="0" smtClean="0"/>
              <a:t>II. EIT </a:t>
            </a:r>
            <a:r>
              <a:rPr lang="en-US" sz="2000" b="1" dirty="0" err="1" smtClean="0"/>
              <a:t>trong</a:t>
            </a:r>
            <a:r>
              <a:rPr lang="en-US" sz="2000" b="1" dirty="0" smtClean="0"/>
              <a:t> </a:t>
            </a:r>
            <a:r>
              <a:rPr lang="en-US" sz="2000" b="1" dirty="0" err="1" smtClean="0"/>
              <a:t>cấu</a:t>
            </a:r>
            <a:r>
              <a:rPr lang="en-US" sz="2000" b="1" dirty="0" smtClean="0"/>
              <a:t> </a:t>
            </a:r>
            <a:r>
              <a:rPr lang="en-US" sz="2000" b="1" dirty="0" err="1" smtClean="0"/>
              <a:t>hình</a:t>
            </a:r>
            <a:r>
              <a:rPr lang="en-US" sz="2000" b="1" dirty="0" smtClean="0"/>
              <a:t> </a:t>
            </a:r>
            <a:r>
              <a:rPr lang="en-US" sz="2000" b="1" dirty="0" smtClean="0">
                <a:sym typeface="Symbol"/>
              </a:rPr>
              <a:t> </a:t>
            </a:r>
            <a:r>
              <a:rPr lang="en-US" sz="2000" b="1" dirty="0" err="1" smtClean="0">
                <a:sym typeface="Symbol"/>
              </a:rPr>
              <a:t>chứa</a:t>
            </a:r>
            <a:r>
              <a:rPr lang="en-US" sz="2000" b="1" dirty="0" smtClean="0">
                <a:sym typeface="Symbol"/>
              </a:rPr>
              <a:t> </a:t>
            </a:r>
            <a:r>
              <a:rPr lang="en-US" sz="2000" b="1" dirty="0" err="1" smtClean="0">
                <a:sym typeface="Symbol"/>
              </a:rPr>
              <a:t>mức</a:t>
            </a:r>
            <a:r>
              <a:rPr lang="en-US" sz="2000" b="1" dirty="0" smtClean="0">
                <a:sym typeface="Symbol"/>
              </a:rPr>
              <a:t> </a:t>
            </a:r>
            <a:r>
              <a:rPr lang="en-US" sz="2000" b="1" dirty="0" err="1" smtClean="0">
                <a:sym typeface="Symbol"/>
              </a:rPr>
              <a:t>liên</a:t>
            </a:r>
            <a:r>
              <a:rPr lang="en-US" sz="2000" b="1" dirty="0" smtClean="0">
                <a:sym typeface="Symbol"/>
              </a:rPr>
              <a:t> </a:t>
            </a:r>
            <a:r>
              <a:rPr lang="en-US" sz="2000" b="1" dirty="0" err="1" smtClean="0">
                <a:sym typeface="Symbol"/>
              </a:rPr>
              <a:t>tục</a:t>
            </a:r>
            <a:r>
              <a:rPr lang="en-US" sz="2000" b="1" dirty="0" smtClean="0">
                <a:sym typeface="Symbol"/>
              </a:rPr>
              <a:t> </a:t>
            </a:r>
            <a:r>
              <a:rPr lang="en-US" sz="2000" b="1" dirty="0" err="1" smtClean="0">
                <a:sym typeface="Symbol"/>
              </a:rPr>
              <a:t>có</a:t>
            </a:r>
            <a:r>
              <a:rPr lang="en-US" sz="2000" b="1" dirty="0" smtClean="0">
                <a:sym typeface="Symbol"/>
              </a:rPr>
              <a:t> </a:t>
            </a:r>
            <a:r>
              <a:rPr lang="en-US" sz="2000" b="1" dirty="0" err="1" smtClean="0">
                <a:sym typeface="Symbol"/>
              </a:rPr>
              <a:t>cấu</a:t>
            </a:r>
            <a:r>
              <a:rPr lang="en-US" sz="2000" b="1" dirty="0" smtClean="0">
                <a:sym typeface="Symbol"/>
              </a:rPr>
              <a:t> </a:t>
            </a:r>
            <a:r>
              <a:rPr lang="en-US" sz="2000" b="1" dirty="0" err="1" smtClean="0">
                <a:sym typeface="Symbol"/>
              </a:rPr>
              <a:t>trúc</a:t>
            </a:r>
            <a:endParaRPr lang="en-US" sz="2000" dirty="0"/>
          </a:p>
        </p:txBody>
      </p:sp>
      <p:sp>
        <p:nvSpPr>
          <p:cNvPr id="3" name="Rectangle 2"/>
          <p:cNvSpPr/>
          <p:nvPr/>
        </p:nvSpPr>
        <p:spPr>
          <a:xfrm>
            <a:off x="467544" y="332656"/>
            <a:ext cx="7914456" cy="707886"/>
          </a:xfrm>
          <a:prstGeom prst="rect">
            <a:avLst/>
          </a:prstGeom>
        </p:spPr>
        <p:txBody>
          <a:bodyPr wrap="square">
            <a:spAutoFit/>
          </a:bodyPr>
          <a:lstStyle/>
          <a:p>
            <a:r>
              <a:rPr lang="vi-VN" sz="2000"/>
              <a:t>Sự phát triển của hệ thống nguyên tử được mô tả bởi </a:t>
            </a:r>
            <a:r>
              <a:rPr lang="vi-VN" sz="2000" smtClean="0"/>
              <a:t>phương </a:t>
            </a:r>
            <a:r>
              <a:rPr lang="vi-VN" sz="2000"/>
              <a:t>trình von Neumann </a:t>
            </a:r>
            <a:r>
              <a:rPr lang="vi-VN" sz="2000" smtClean="0"/>
              <a:t>chuyển </a:t>
            </a:r>
            <a:r>
              <a:rPr lang="vi-VN" sz="2000"/>
              <a:t>động cho các ma trận mật độ:</a:t>
            </a:r>
            <a:endParaRPr lang="en-US" sz="2000"/>
          </a:p>
        </p:txBody>
      </p:sp>
      <p:sp>
        <p:nvSpPr>
          <p:cNvPr id="4" name="Rectangle 3"/>
          <p:cNvSpPr/>
          <p:nvPr/>
        </p:nvSpPr>
        <p:spPr>
          <a:xfrm>
            <a:off x="323800" y="1700808"/>
            <a:ext cx="7848600" cy="707886"/>
          </a:xfrm>
          <a:prstGeom prst="rect">
            <a:avLst/>
          </a:prstGeom>
        </p:spPr>
        <p:txBody>
          <a:bodyPr wrap="square">
            <a:spAutoFit/>
          </a:bodyPr>
          <a:lstStyle/>
          <a:p>
            <a:r>
              <a:rPr lang="vi-VN" sz="2000"/>
              <a:t>Trong đó: </a:t>
            </a:r>
            <a:r>
              <a:rPr lang="el-GR" sz="2000" b="1" smtClean="0"/>
              <a:t>Γ</a:t>
            </a:r>
            <a:r>
              <a:rPr lang="vi-VN" sz="2000" smtClean="0"/>
              <a:t> </a:t>
            </a:r>
            <a:r>
              <a:rPr lang="vi-VN" sz="2000"/>
              <a:t>mô tả các quá trình phục hồi được xác định bởi phương trình</a:t>
            </a:r>
            <a:endParaRPr lang="en-US" sz="2000"/>
          </a:p>
        </p:txBody>
      </p:sp>
    </p:spTree>
    <p:extLst>
      <p:ext uri="{BB962C8B-B14F-4D97-AF65-F5344CB8AC3E}">
        <p14:creationId xmlns:p14="http://schemas.microsoft.com/office/powerpoint/2010/main" val="32889691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9340</TotalTime>
  <Words>1177</Words>
  <Application>Microsoft Office PowerPoint</Application>
  <PresentationFormat>On-screen Show (4:3)</PresentationFormat>
  <Paragraphs>80</Paragraphs>
  <Slides>16</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Theme</vt:lpstr>
      <vt:lpstr>Equation.DSMT4</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SharingVN.Net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 Tien Phuc</dc:creator>
  <cp:lastModifiedBy>CSC Computer</cp:lastModifiedBy>
  <cp:revision>411</cp:revision>
  <dcterms:created xsi:type="dcterms:W3CDTF">2015-12-17T13:25:07Z</dcterms:created>
  <dcterms:modified xsi:type="dcterms:W3CDTF">2016-04-23T01:12:03Z</dcterms:modified>
</cp:coreProperties>
</file>